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1" r:id="rId2"/>
    <p:sldMasterId id="2147483697" r:id="rId3"/>
    <p:sldMasterId id="2147483705" r:id="rId4"/>
  </p:sldMasterIdLst>
  <p:notesMasterIdLst>
    <p:notesMasterId r:id="rId35"/>
  </p:notesMasterIdLst>
  <p:handoutMasterIdLst>
    <p:handoutMasterId r:id="rId36"/>
  </p:handoutMasterIdLst>
  <p:sldIdLst>
    <p:sldId id="260" r:id="rId5"/>
    <p:sldId id="331" r:id="rId6"/>
    <p:sldId id="359" r:id="rId7"/>
    <p:sldId id="360" r:id="rId8"/>
    <p:sldId id="361" r:id="rId9"/>
    <p:sldId id="362" r:id="rId10"/>
    <p:sldId id="363" r:id="rId11"/>
    <p:sldId id="364" r:id="rId12"/>
    <p:sldId id="374" r:id="rId13"/>
    <p:sldId id="375" r:id="rId14"/>
    <p:sldId id="365" r:id="rId15"/>
    <p:sldId id="366" r:id="rId16"/>
    <p:sldId id="367" r:id="rId17"/>
    <p:sldId id="368" r:id="rId18"/>
    <p:sldId id="369" r:id="rId19"/>
    <p:sldId id="370" r:id="rId20"/>
    <p:sldId id="373" r:id="rId21"/>
    <p:sldId id="371" r:id="rId22"/>
    <p:sldId id="372" r:id="rId23"/>
    <p:sldId id="346" r:id="rId24"/>
    <p:sldId id="347" r:id="rId25"/>
    <p:sldId id="348" r:id="rId26"/>
    <p:sldId id="349" r:id="rId27"/>
    <p:sldId id="350" r:id="rId28"/>
    <p:sldId id="351" r:id="rId29"/>
    <p:sldId id="341" r:id="rId30"/>
    <p:sldId id="342" r:id="rId31"/>
    <p:sldId id="343" r:id="rId32"/>
    <p:sldId id="344" r:id="rId33"/>
    <p:sldId id="345" r:id="rId34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B8F4"/>
    <a:srgbClr val="E76FCD"/>
    <a:srgbClr val="BB66DD"/>
    <a:srgbClr val="D3E2FF"/>
    <a:srgbClr val="4F81BD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06" autoAdjust="0"/>
    <p:restoredTop sz="89362" autoAdjust="0"/>
  </p:normalViewPr>
  <p:slideViewPr>
    <p:cSldViewPr>
      <p:cViewPr varScale="1">
        <p:scale>
          <a:sx n="101" d="100"/>
          <a:sy n="101" d="100"/>
        </p:scale>
        <p:origin x="-516" y="-84"/>
      </p:cViewPr>
      <p:guideLst>
        <p:guide orient="horz" pos="288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BD0E3A-A81A-4F9C-A92B-989F58C2B1AC}" type="doc">
      <dgm:prSet loTypeId="urn:microsoft.com/office/officeart/2005/8/layout/vList2" loCatId="list" qsTypeId="urn:microsoft.com/office/officeart/2005/8/quickstyle/simple3" qsCatId="simple" csTypeId="urn:microsoft.com/office/officeart/2005/8/colors/accent5_4" csCatId="accent5" phldr="1"/>
      <dgm:spPr/>
      <dgm:t>
        <a:bodyPr/>
        <a:lstStyle/>
        <a:p>
          <a:endParaRPr lang="ru-RU"/>
        </a:p>
      </dgm:t>
    </dgm:pt>
    <dgm:pt modelId="{C86C637D-25F1-43D2-9C7B-DD605B4A7A23}">
      <dgm:prSet/>
      <dgm:spPr/>
      <dgm:t>
        <a:bodyPr/>
        <a:lstStyle/>
        <a:p>
          <a:pPr rtl="0"/>
          <a:r>
            <a:rPr lang="ru-RU" smtClean="0"/>
            <a:t>Методические рекомендации по расчету минимального размера стоимости работ (услуг) по содержанию общего имущества многоквартирных домов из расчета на 1 кв.м общей площади жилого и нежилого помещения (Приказ ДЖКХиЭ ВО 14.07.2017 № 157)</a:t>
          </a:r>
          <a:endParaRPr lang="ru-RU" dirty="0"/>
        </a:p>
      </dgm:t>
    </dgm:pt>
    <dgm:pt modelId="{530BC02B-2F92-469B-AEBF-712F7CB05D0C}" type="parTrans" cxnId="{D3EAC07D-5607-4827-82B5-57EEA0E71271}">
      <dgm:prSet/>
      <dgm:spPr/>
      <dgm:t>
        <a:bodyPr/>
        <a:lstStyle/>
        <a:p>
          <a:endParaRPr lang="ru-RU"/>
        </a:p>
      </dgm:t>
    </dgm:pt>
    <dgm:pt modelId="{E0E41016-9393-40E2-960A-74727A25AF38}" type="sibTrans" cxnId="{D3EAC07D-5607-4827-82B5-57EEA0E71271}">
      <dgm:prSet/>
      <dgm:spPr/>
      <dgm:t>
        <a:bodyPr/>
        <a:lstStyle/>
        <a:p>
          <a:endParaRPr lang="ru-RU"/>
        </a:p>
      </dgm:t>
    </dgm:pt>
    <dgm:pt modelId="{A07D3F31-BD0C-4115-B36F-5207C70E7EC1}" type="pres">
      <dgm:prSet presAssocID="{E8BD0E3A-A81A-4F9C-A92B-989F58C2B1A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654401-4894-4EF6-8BFC-AF9D4896B31F}" type="pres">
      <dgm:prSet presAssocID="{C86C637D-25F1-43D2-9C7B-DD605B4A7A2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8BFB9F4-2B87-46B8-8B37-D5BA0D0B98EA}" type="presOf" srcId="{C86C637D-25F1-43D2-9C7B-DD605B4A7A23}" destId="{23654401-4894-4EF6-8BFC-AF9D4896B31F}" srcOrd="0" destOrd="0" presId="urn:microsoft.com/office/officeart/2005/8/layout/vList2"/>
    <dgm:cxn modelId="{D3EAC07D-5607-4827-82B5-57EEA0E71271}" srcId="{E8BD0E3A-A81A-4F9C-A92B-989F58C2B1AC}" destId="{C86C637D-25F1-43D2-9C7B-DD605B4A7A23}" srcOrd="0" destOrd="0" parTransId="{530BC02B-2F92-469B-AEBF-712F7CB05D0C}" sibTransId="{E0E41016-9393-40E2-960A-74727A25AF38}"/>
    <dgm:cxn modelId="{B71CF3E4-7BA8-4F2B-900F-B89642ABFF4E}" type="presOf" srcId="{E8BD0E3A-A81A-4F9C-A92B-989F58C2B1AC}" destId="{A07D3F31-BD0C-4115-B36F-5207C70E7EC1}" srcOrd="0" destOrd="0" presId="urn:microsoft.com/office/officeart/2005/8/layout/vList2"/>
    <dgm:cxn modelId="{A5B8AB00-D7B0-4E26-9EEE-F11DBE70DE0B}" type="presParOf" srcId="{A07D3F31-BD0C-4115-B36F-5207C70E7EC1}" destId="{23654401-4894-4EF6-8BFC-AF9D4896B31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654401-4894-4EF6-8BFC-AF9D4896B31F}">
      <dsp:nvSpPr>
        <dsp:cNvPr id="0" name=""/>
        <dsp:cNvSpPr/>
      </dsp:nvSpPr>
      <dsp:spPr>
        <a:xfrm>
          <a:off x="0" y="390"/>
          <a:ext cx="8889476" cy="989820"/>
        </a:xfrm>
        <a:prstGeom prst="roundRect">
          <a:avLst/>
        </a:prstGeom>
        <a:gradFill rotWithShape="0">
          <a:gsLst>
            <a:gs pos="0">
              <a:schemeClr val="accent5">
                <a:shade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shade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shade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/>
            <a:t>Методические рекомендации по расчету минимального размера стоимости работ (услуг) по содержанию общего имущества многоквартирных домов из расчета на 1 кв.м общей площади жилого и нежилого помещения (Приказ ДЖКХиЭ ВО 14.07.2017 № 157)</a:t>
          </a:r>
          <a:endParaRPr lang="ru-RU" sz="1800" kern="1200" dirty="0"/>
        </a:p>
      </dsp:txBody>
      <dsp:txXfrm>
        <a:off x="48319" y="48709"/>
        <a:ext cx="8792838" cy="8931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058" cy="4961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530" y="1"/>
            <a:ext cx="2946058" cy="4961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E18A7F-5D36-445A-B523-03112E8FA43C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221"/>
            <a:ext cx="2946058" cy="4961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530" y="9428221"/>
            <a:ext cx="2946058" cy="4961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B19BC0-7623-4FC0-9C2B-96DDCC5099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95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837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900324-F5BE-4415-A16A-C434ADC29F6C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009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837" y="9428009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DDA663-E934-47CC-8486-04BFDDD9BE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422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74A47D-968B-4101-B981-6C2B02619F2A}" type="slidenum">
              <a:rPr kumimoji="0" lang="en-US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ru-RU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4142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B231C-6EBD-4DE9-8C7E-815F92E3EC03}" type="slidenum">
              <a:rPr lang="ru-RU" smtClean="0">
                <a:solidFill>
                  <a:prstClr val="black"/>
                </a:solidFill>
              </a:rPr>
              <a:pPr/>
              <a:t>29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139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DA663-E934-47CC-8486-04BFDDD9BE7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204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DA663-E934-47CC-8486-04BFDDD9BE7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264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DA663-E934-47CC-8486-04BFDDD9BE7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5854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2B231C-6EBD-4DE9-8C7E-815F92E3EC03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1390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DA663-E934-47CC-8486-04BFDDD9BE7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655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DA663-E934-47CC-8486-04BFDDD9BE7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0517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DA663-E934-47CC-8486-04BFDDD9BE7E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5854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DA663-E934-47CC-8486-04BFDDD9BE7E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901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9.png"/><Relationship Id="rId4" Type="http://schemas.microsoft.com/office/2007/relationships/hdphoto" Target="../media/hdphoto3.wdp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microsoft.com/office/2007/relationships/hdphoto" Target="../media/hdphoto3.wdp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4"/>
            <a:ext cx="103632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4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97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600" y="93644"/>
            <a:ext cx="1235563" cy="96934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69EF-6E08-4606-8E37-FB9E6E6C3B28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372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69EF-6E08-4606-8E37-FB9E6E6C3B28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535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69EF-6E08-4606-8E37-FB9E6E6C3B28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3117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69EF-6E08-4606-8E37-FB9E6E6C3B28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1551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69EF-6E08-4606-8E37-FB9E6E6C3B28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8453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69EF-6E08-4606-8E37-FB9E6E6C3B28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8110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69EF-6E08-4606-8E37-FB9E6E6C3B28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6244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69EF-6E08-4606-8E37-FB9E6E6C3B28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98456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69EF-6E08-4606-8E37-FB9E6E6C3B28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3675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6"/>
            <a:ext cx="103632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6"/>
            <a:ext cx="85344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97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601" y="93644"/>
            <a:ext cx="1235563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4218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9351" y="3200401"/>
            <a:ext cx="11392741" cy="155877"/>
          </a:xfrm>
        </p:spPr>
        <p:txBody>
          <a:bodyPr lIns="0" tIns="0" rIns="0" bIns="0"/>
          <a:lstStyle>
            <a:lvl1pPr>
              <a:defRPr sz="1013" b="0" i="0">
                <a:solidFill>
                  <a:schemeClr val="tx1"/>
                </a:solidFill>
                <a:latin typeface="Courier New"/>
                <a:cs typeface="Courier Ne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39350" y="3793506"/>
            <a:ext cx="11713301" cy="276999"/>
          </a:xfrm>
        </p:spPr>
        <p:txBody>
          <a:bodyPr lIns="0" tIns="0" rIns="0" bIns="0"/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8503925"/>
            <a:ext cx="3901440" cy="155877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514350"/>
            <a:endParaRPr lang="ru-RU" sz="1013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8503925"/>
            <a:ext cx="2804160" cy="155877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514350"/>
            <a:fld id="{1D8BD707-D9CF-40AE-B4C6-C98DA3205C09}" type="datetimeFigureOut">
              <a:rPr lang="en-US" sz="1013" smtClean="0">
                <a:solidFill>
                  <a:prstClr val="black">
                    <a:tint val="75000"/>
                  </a:prstClr>
                </a:solidFill>
              </a:rPr>
              <a:pPr defTabSz="514350"/>
              <a:t>9/19/2019</a:t>
            </a:fld>
            <a:endParaRPr lang="en-US" sz="1013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8503925"/>
            <a:ext cx="2804160" cy="155877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514350"/>
            <a:fld id="{B6F15528-21DE-4FAA-801E-634DDDAF4B2B}" type="slidenum">
              <a:rPr lang="ru-RU" sz="1013" smtClean="0">
                <a:solidFill>
                  <a:prstClr val="black">
                    <a:tint val="75000"/>
                  </a:prstClr>
                </a:solidFill>
              </a:rPr>
              <a:pPr defTabSz="514350"/>
              <a:t>‹#›</a:t>
            </a:fld>
            <a:endParaRPr lang="ru-RU" sz="1013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44925" y="3923541"/>
            <a:ext cx="10047079" cy="29344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44923" y="3923540"/>
            <a:ext cx="10047079" cy="293446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81" y="0"/>
            <a:ext cx="12192000" cy="12192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4" name="Группа 13"/>
          <p:cNvGrpSpPr/>
          <p:nvPr userDrawn="1"/>
        </p:nvGrpSpPr>
        <p:grpSpPr>
          <a:xfrm>
            <a:off x="-98310" y="0"/>
            <a:ext cx="1415819" cy="1261628"/>
            <a:chOff x="-73732" y="0"/>
            <a:chExt cx="1061864" cy="1261628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-6136" y="0"/>
              <a:ext cx="926672" cy="969348"/>
            </a:xfrm>
            <a:prstGeom prst="rect">
              <a:avLst/>
            </a:prstGeom>
          </p:spPr>
        </p:pic>
        <p:sp>
          <p:nvSpPr>
            <p:cNvPr id="13" name="Прямоугольник 12"/>
            <p:cNvSpPr/>
            <p:nvPr userDrawn="1"/>
          </p:nvSpPr>
          <p:spPr>
            <a:xfrm>
              <a:off x="-73732" y="926921"/>
              <a:ext cx="1061864" cy="3347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  <a:t>ГОСУДАРСТВЕННАЯ</a:t>
              </a:r>
              <a:b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</a:br>
              <a: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  <a:t>ЖИЛИЩНАЯ ИНСПЕКЦИЯ</a:t>
              </a:r>
              <a:b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</a:br>
              <a: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  <a:t>ВОРОНЕЖСКОЙ ОБЛАСТИ</a:t>
              </a:r>
              <a:endParaRPr lang="ru-RU" sz="5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17746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9352" y="3200403"/>
            <a:ext cx="11392741" cy="116955"/>
          </a:xfrm>
        </p:spPr>
        <p:txBody>
          <a:bodyPr lIns="0" tIns="0" rIns="0" bIns="0"/>
          <a:lstStyle>
            <a:lvl1pPr>
              <a:defRPr sz="760" b="0" i="0">
                <a:solidFill>
                  <a:schemeClr val="tx1"/>
                </a:solidFill>
                <a:latin typeface="Courier New"/>
                <a:cs typeface="Courier Ne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39351" y="3793506"/>
            <a:ext cx="11713301" cy="276999"/>
          </a:xfrm>
        </p:spPr>
        <p:txBody>
          <a:bodyPr lIns="0" tIns="0" rIns="0" bIns="0"/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8503927"/>
            <a:ext cx="3901440" cy="116955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85763"/>
            <a:endParaRPr lang="ru-RU" sz="76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8503927"/>
            <a:ext cx="2804160" cy="116955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85763"/>
            <a:fld id="{1D8BD707-D9CF-40AE-B4C6-C98DA3205C09}" type="datetimeFigureOut">
              <a:rPr lang="en-US" sz="760" smtClean="0">
                <a:solidFill>
                  <a:prstClr val="black">
                    <a:tint val="75000"/>
                  </a:prstClr>
                </a:solidFill>
              </a:rPr>
              <a:pPr defTabSz="385763"/>
              <a:t>9/19/2019</a:t>
            </a:fld>
            <a:endParaRPr lang="en-US" sz="76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8503927"/>
            <a:ext cx="2804160" cy="116955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85763"/>
            <a:fld id="{B6F15528-21DE-4FAA-801E-634DDDAF4B2B}" type="slidenum">
              <a:rPr lang="ru-RU" sz="760" smtClean="0">
                <a:solidFill>
                  <a:prstClr val="black">
                    <a:tint val="75000"/>
                  </a:prstClr>
                </a:solidFill>
              </a:rPr>
              <a:pPr defTabSz="385763"/>
              <a:t>‹#›</a:t>
            </a:fld>
            <a:endParaRPr lang="ru-RU" sz="76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44926" y="3923543"/>
            <a:ext cx="10047079" cy="293446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44925" y="3923542"/>
            <a:ext cx="10047079" cy="293446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81" y="0"/>
            <a:ext cx="12192000" cy="12192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4" name="Группа 13"/>
          <p:cNvGrpSpPr/>
          <p:nvPr userDrawn="1"/>
        </p:nvGrpSpPr>
        <p:grpSpPr>
          <a:xfrm>
            <a:off x="-98310" y="2"/>
            <a:ext cx="1415819" cy="1201227"/>
            <a:chOff x="-73732" y="0"/>
            <a:chExt cx="1061864" cy="1201227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-6136" y="0"/>
              <a:ext cx="926672" cy="969348"/>
            </a:xfrm>
            <a:prstGeom prst="rect">
              <a:avLst/>
            </a:prstGeom>
          </p:spPr>
        </p:pic>
        <p:sp>
          <p:nvSpPr>
            <p:cNvPr id="13" name="Прямоугольник 12"/>
            <p:cNvSpPr/>
            <p:nvPr userDrawn="1"/>
          </p:nvSpPr>
          <p:spPr>
            <a:xfrm>
              <a:off x="-73732" y="926921"/>
              <a:ext cx="1061864" cy="2743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ГОСУДАРСТВЕННАЯ</a:t>
              </a:r>
              <a:b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</a:br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ЖИЛИЩНАЯ ИНСПЕКЦИЯ</a:t>
              </a:r>
              <a:b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</a:br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ВОРОНЕЖСКОЙ ОБЛАСТИ</a:t>
              </a:r>
              <a:endParaRPr lang="ru-RU" sz="394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49430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0" y="490928"/>
            <a:ext cx="11392741" cy="155877"/>
          </a:xfrm>
        </p:spPr>
        <p:txBody>
          <a:bodyPr lIns="0" tIns="0" rIns="0" bIns="0"/>
          <a:lstStyle>
            <a:lvl1pPr>
              <a:defRPr sz="1013" b="0" i="0">
                <a:solidFill>
                  <a:schemeClr val="tx1"/>
                </a:solidFill>
                <a:latin typeface="Courier New"/>
                <a:cs typeface="Courier New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colorTemperature colorTemp="3625"/>
                    </a14:imgEffect>
                    <a14:imgEffect>
                      <a14:saturation sat="3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13716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144922" y="3925570"/>
            <a:ext cx="10047079" cy="2932430"/>
          </a:xfrm>
          <a:prstGeom prst="rect">
            <a:avLst/>
          </a:prstGeom>
        </p:spPr>
      </p:pic>
      <p:grpSp>
        <p:nvGrpSpPr>
          <p:cNvPr id="3" name="Группа 2"/>
          <p:cNvGrpSpPr/>
          <p:nvPr userDrawn="1"/>
        </p:nvGrpSpPr>
        <p:grpSpPr>
          <a:xfrm>
            <a:off x="10363203" y="15704"/>
            <a:ext cx="1828799" cy="1227440"/>
            <a:chOff x="7858756" y="0"/>
            <a:chExt cx="1371599" cy="1227440"/>
          </a:xfrm>
        </p:grpSpPr>
        <p:sp>
          <p:nvSpPr>
            <p:cNvPr id="13" name="TextBox 12"/>
            <p:cNvSpPr txBox="1"/>
            <p:nvPr userDrawn="1"/>
          </p:nvSpPr>
          <p:spPr>
            <a:xfrm>
              <a:off x="7858756" y="996608"/>
              <a:ext cx="137159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50" dirty="0" smtClean="0">
                  <a:solidFill>
                    <a:prstClr val="black"/>
                  </a:solidFill>
                </a:rPr>
                <a:t>ГОСУДАРСТВЕННАЯ ЖИЛИЩНАЯ ИНСПЕКЦИЯ</a:t>
              </a:r>
            </a:p>
            <a:p>
              <a:pPr algn="ctr"/>
              <a:r>
                <a:rPr lang="ru-RU" sz="450" dirty="0" smtClean="0">
                  <a:solidFill>
                    <a:prstClr val="black"/>
                  </a:solidFill>
                </a:rPr>
                <a:t>ВОРОНЕЖСКОЙ ОБЛАСТИ</a:t>
              </a:r>
              <a:endParaRPr lang="ru-RU" sz="450" dirty="0">
                <a:solidFill>
                  <a:prstClr val="black"/>
                </a:solidFill>
              </a:endParaRPr>
            </a:p>
          </p:txBody>
        </p:sp>
        <p:pic>
          <p:nvPicPr>
            <p:cNvPr id="14" name="Рисунок 13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8043486" y="0"/>
              <a:ext cx="1020763" cy="10675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24659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8A250-F771-4A58-9CC9-3F02364DA4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9B97-37DD-4C9F-9F2E-5F068A0247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9572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817467"/>
            <a:ext cx="9144000" cy="69249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27699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8A250-F771-4A58-9CC9-3F02364DA45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9B97-37DD-4C9F-9F2E-5F068A0247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309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bg>
      <p:bgPr>
        <a:solidFill>
          <a:schemeClr val="accent5">
            <a:tint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44923" y="3925570"/>
            <a:ext cx="10047079" cy="29324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07"/>
            <a:ext cx="10740347" cy="276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FAB335-FDED-435D-8E1D-E068A792B1D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19.09.2019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colorTemperature colorTemp="8375"/>
                    </a14:imgEffect>
                    <a14:imgEffect>
                      <a14:saturation sat="133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40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Группа 6"/>
          <p:cNvGrpSpPr/>
          <p:nvPr userDrawn="1"/>
        </p:nvGrpSpPr>
        <p:grpSpPr>
          <a:xfrm>
            <a:off x="-98310" y="2819"/>
            <a:ext cx="1415819" cy="1290636"/>
            <a:chOff x="10822747" y="-14116"/>
            <a:chExt cx="1415819" cy="1290636"/>
          </a:xfrm>
        </p:grpSpPr>
        <p:sp>
          <p:nvSpPr>
            <p:cNvPr id="9" name="Прямоугольник 8"/>
            <p:cNvSpPr/>
            <p:nvPr userDrawn="1"/>
          </p:nvSpPr>
          <p:spPr>
            <a:xfrm>
              <a:off x="10822747" y="1002214"/>
              <a:ext cx="1415819" cy="2743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ГОСУДАРСТВЕННАЯ</a:t>
              </a:r>
              <a:b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</a:br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ЖИЛИЩНАЯ ИНСПЕКЦИЯ</a:t>
              </a:r>
              <a:b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</a:br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ВОРОНЕЖСКОЙ ОБЛАСТИ</a:t>
              </a:r>
              <a:endParaRPr lang="ru-RU" sz="394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1" name="Рисунок 10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0920536" y="-14116"/>
              <a:ext cx="1220242" cy="1066852"/>
            </a:xfrm>
            <a:prstGeom prst="rect">
              <a:avLst/>
            </a:prstGeom>
          </p:spPr>
        </p:pic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317668" y="10636"/>
            <a:ext cx="2844800" cy="121252"/>
          </a:xfrm>
        </p:spPr>
        <p:txBody>
          <a:bodyPr/>
          <a:lstStyle>
            <a:lvl1pPr>
              <a:defRPr sz="788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 dirty="0" smtClean="0">
                <a:solidFill>
                  <a:prstClr val="black"/>
                </a:solidFill>
              </a:rPr>
              <a:t>слайд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282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ользовательский макет">
    <p:bg>
      <p:bgPr>
        <a:blipFill dpi="0" rotWithShape="1">
          <a:blip r:embed="rId2">
            <a:alphaModFix amt="20000"/>
            <a:lum/>
          </a:blip>
          <a:srcRect/>
          <a:stretch>
            <a:fillRect t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"/>
            <a:ext cx="10740347" cy="276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12800" y="6377946"/>
            <a:ext cx="3738880" cy="138499"/>
          </a:xfrm>
        </p:spPr>
        <p:txBody>
          <a:bodyPr/>
          <a:lstStyle/>
          <a:p>
            <a:pPr>
              <a:defRPr/>
            </a:pPr>
            <a:fld id="{CC758442-3C7F-4FF7-BD42-8322A83B99D9}" type="datetime1">
              <a:rPr lang="ru-RU" sz="900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19.09.2019</a:t>
            </a:fld>
            <a:endParaRPr lang="ru-RU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527040" y="6377946"/>
            <a:ext cx="5201920" cy="138499"/>
          </a:xfrm>
        </p:spPr>
        <p:txBody>
          <a:bodyPr/>
          <a:lstStyle/>
          <a:p>
            <a:pPr>
              <a:defRPr/>
            </a:pPr>
            <a:endParaRPr lang="ru-RU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311365" y="6371169"/>
            <a:ext cx="2844800" cy="138499"/>
          </a:xfrm>
        </p:spPr>
        <p:txBody>
          <a:bodyPr/>
          <a:lstStyle/>
          <a:p>
            <a:pPr>
              <a:defRPr/>
            </a:pPr>
            <a:fld id="{32652007-71B9-475A-A1F3-F584F62831F4}" type="slidenum">
              <a:rPr lang="ru-RU" sz="900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sz="9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40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0" name="Группа 9"/>
          <p:cNvGrpSpPr/>
          <p:nvPr userDrawn="1"/>
        </p:nvGrpSpPr>
        <p:grpSpPr>
          <a:xfrm>
            <a:off x="10784165" y="79142"/>
            <a:ext cx="1415819" cy="1201227"/>
            <a:chOff x="-73732" y="0"/>
            <a:chExt cx="1061864" cy="1201227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-6136" y="0"/>
              <a:ext cx="926672" cy="969348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 userDrawn="1"/>
          </p:nvSpPr>
          <p:spPr>
            <a:xfrm>
              <a:off x="-73732" y="926921"/>
              <a:ext cx="1061864" cy="27430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ГОСУДАРСТВЕННАЯ</a:t>
              </a:r>
              <a:b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</a:br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ЖИЛИЩНАЯ ИНСПЕКЦИЯ</a:t>
              </a:r>
              <a:b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</a:br>
              <a:r>
                <a:rPr lang="ru-RU" sz="394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imes New Roman" panose="02020603050405020304" pitchFamily="18" charset="0"/>
                </a:rPr>
                <a:t>ВОРОНЕЖСКОЙ ОБЛАСТИ</a:t>
              </a:r>
              <a:endParaRPr lang="ru-RU" sz="394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8575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D35A08-B609-4E2D-91EF-D9C5A4C8CDB7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19.09.2019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F8E98D-BBED-40CD-B9B8-03F856232078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3504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E352C8-69A7-4F56-9811-1739421FA563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19.09.2019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063CF7-3771-4B14-9A4A-086571E43AC9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5787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C0D7FA-5696-40A7-A794-09A071C7756B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19.09.2019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8006F2-9F4B-4088-9877-721798287C29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4200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7DAA0D-20B4-4129-AB30-93F1CEC12621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19.09.2019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EC619D-EBDB-481D-AF1D-8C6976D1EBD6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311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0" y="490926"/>
            <a:ext cx="11392741" cy="207749"/>
          </a:xfrm>
        </p:spPr>
        <p:txBody>
          <a:bodyPr lIns="0" tIns="0" rIns="0" bIns="0"/>
          <a:lstStyle>
            <a:lvl1pPr>
              <a:defRPr sz="1350" b="0" i="0">
                <a:solidFill>
                  <a:schemeClr val="tx1"/>
                </a:solidFill>
                <a:latin typeface="Courier New"/>
                <a:cs typeface="Courier New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9/19/2019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colorTemperature colorTemp="3625"/>
                    </a14:imgEffect>
                    <a14:imgEffect>
                      <a14:saturation sat="35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13716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144921" y="3925570"/>
            <a:ext cx="10047079" cy="2932430"/>
          </a:xfrm>
          <a:prstGeom prst="rect">
            <a:avLst/>
          </a:prstGeom>
        </p:spPr>
      </p:pic>
      <p:grpSp>
        <p:nvGrpSpPr>
          <p:cNvPr id="3" name="Группа 2"/>
          <p:cNvGrpSpPr/>
          <p:nvPr userDrawn="1"/>
        </p:nvGrpSpPr>
        <p:grpSpPr>
          <a:xfrm>
            <a:off x="10363202" y="15704"/>
            <a:ext cx="1828799" cy="1273607"/>
            <a:chOff x="7858756" y="0"/>
            <a:chExt cx="1371599" cy="1273607"/>
          </a:xfrm>
        </p:grpSpPr>
        <p:sp>
          <p:nvSpPr>
            <p:cNvPr id="13" name="TextBox 12"/>
            <p:cNvSpPr txBox="1"/>
            <p:nvPr userDrawn="1"/>
          </p:nvSpPr>
          <p:spPr>
            <a:xfrm>
              <a:off x="7858756" y="996608"/>
              <a:ext cx="13715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600" dirty="0" smtClean="0"/>
                <a:t>ГОСУДАРСТВЕННАЯ ЖИЛИЩНАЯ ИНСПЕКЦИЯ</a:t>
              </a:r>
            </a:p>
            <a:p>
              <a:pPr algn="ctr"/>
              <a:r>
                <a:rPr lang="ru-RU" sz="600" dirty="0" smtClean="0"/>
                <a:t>ВОРОНЕЖСКОЙ ОБЛАСТИ</a:t>
              </a:r>
              <a:endParaRPr lang="ru-RU" sz="600" dirty="0"/>
            </a:p>
          </p:txBody>
        </p:sp>
        <p:pic>
          <p:nvPicPr>
            <p:cNvPr id="14" name="Рисунок 13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8043486" y="0"/>
              <a:ext cx="1020763" cy="106758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FBEF2E7-8B84-489B-813B-A31D94EB6C52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19.09.2019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0B0CE6-1C60-4048-948E-2855DC59CCB8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6986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76D909-B063-4DEB-A24B-6EF5745DB8FB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19.09.2019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BBE135-1179-4AC6-9300-4D209AB433AF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5284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D0A8AE-DFC3-4168-BE08-4C275CD91D8B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19.09.2019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73A3CF-43B6-40A8-A7B8-CB5517CA3B94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90810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B60344-FB5D-4D6E-8EF0-94870161A697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19.09.2019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BC9959-6132-4EBD-887A-91384EAC4AFB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647722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A3944D-AC21-4578-80FD-99306C0DAFC9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19.09.2019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312C2F-1987-46B0-9667-2314B76664BE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2815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9/19/2019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053783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9/19/2019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0" dirty="0">
                <a:ln w="3175" cmpd="sng">
                  <a:noFill/>
                </a:ln>
                <a:solidFill>
                  <a:srgbClr val="418AB3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0" dirty="0">
                <a:ln w="3175" cmpd="sng">
                  <a:noFill/>
                </a:ln>
                <a:solidFill>
                  <a:srgbClr val="418AB3">
                    <a:lumMod val="60000"/>
                    <a:lumOff val="40000"/>
                  </a:srgbClr>
                </a:solidFill>
                <a:latin typeface="Arial"/>
              </a:rPr>
              <a:t>”</a:t>
            </a:r>
            <a:endParaRPr lang="en-US" dirty="0">
              <a:solidFill>
                <a:srgbClr val="418AB3">
                  <a:lumMod val="60000"/>
                  <a:lumOff val="40000"/>
                </a:srgb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967782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9/19/2019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081049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9/19/2019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0" dirty="0">
                <a:ln w="3175" cmpd="sng">
                  <a:noFill/>
                </a:ln>
                <a:solidFill>
                  <a:srgbClr val="418AB3">
                    <a:lumMod val="60000"/>
                    <a:lumOff val="40000"/>
                  </a:srgbClr>
                </a:solidFill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8000" dirty="0">
                <a:ln w="3175" cmpd="sng">
                  <a:noFill/>
                </a:ln>
                <a:solidFill>
                  <a:srgbClr val="418AB3">
                    <a:lumMod val="60000"/>
                    <a:lumOff val="40000"/>
                  </a:srgbClr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0160324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9/19/2019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20025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8A250-F771-4A58-9CC9-3F02364DA45A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9B97-37DD-4C9F-9F2E-5F068A0247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90015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CC1F82-A4CD-42C5-A1BE-BE520C663037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19.09.2019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032439-C70C-44E0-88C0-C3E2C750FCB0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920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6EA83B-07C2-43CA-BF1B-13A11B81A136}" type="datetimeFigureOut">
              <a:rPr lang="ru-RU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19.09.2019</a:t>
            </a:fld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B5308A-9325-4136-A288-7E4A802B7853}" type="slidenum">
              <a:rPr lang="ru-RU" altLang="ru-RU" smtClean="0">
                <a:solidFill>
                  <a:srgbClr val="418AB3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418A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411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586633"/>
            <a:ext cx="9144000" cy="92333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36933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8A250-F771-4A58-9CC9-3F02364DA45A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D9B97-37DD-4C9F-9F2E-5F068A02472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987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bg>
      <p:bgPr>
        <a:solidFill>
          <a:schemeClr val="accent5">
            <a:tint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44922" y="3925570"/>
            <a:ext cx="10047079" cy="29324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05"/>
            <a:ext cx="10740347" cy="276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FAB335-FDED-435D-8E1D-E068A792B1D9}" type="datetime1">
              <a:rPr lang="ru-RU" smtClean="0"/>
              <a:pPr>
                <a:defRPr/>
              </a:pPr>
              <a:t>19.09.2019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colorTemperature colorTemp="8375"/>
                    </a14:imgEffect>
                    <a14:imgEffect>
                      <a14:saturation sat="133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40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Группа 6"/>
          <p:cNvGrpSpPr/>
          <p:nvPr userDrawn="1"/>
        </p:nvGrpSpPr>
        <p:grpSpPr>
          <a:xfrm>
            <a:off x="-98310" y="2819"/>
            <a:ext cx="1415819" cy="1351037"/>
            <a:chOff x="10822747" y="-14116"/>
            <a:chExt cx="1415819" cy="1351037"/>
          </a:xfrm>
        </p:grpSpPr>
        <p:sp>
          <p:nvSpPr>
            <p:cNvPr id="9" name="Прямоугольник 8"/>
            <p:cNvSpPr/>
            <p:nvPr userDrawn="1"/>
          </p:nvSpPr>
          <p:spPr>
            <a:xfrm>
              <a:off x="10822747" y="1002214"/>
              <a:ext cx="1415819" cy="3347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  <a:t>ГОСУДАРСТВЕННАЯ</a:t>
              </a:r>
              <a:b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</a:br>
              <a: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  <a:t>ЖИЛИЩНАЯ ИНСПЕКЦИЯ</a:t>
              </a:r>
              <a:b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</a:br>
              <a: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  <a:t>ВОРОНЕЖСКОЙ ОБЛАСТИ</a:t>
              </a:r>
              <a:endParaRPr lang="ru-RU" sz="5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11" name="Рисунок 10"/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10920536" y="-14116"/>
              <a:ext cx="1220242" cy="1066852"/>
            </a:xfrm>
            <a:prstGeom prst="rect">
              <a:avLst/>
            </a:prstGeom>
          </p:spPr>
        </p:pic>
      </p:grp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317668" y="10635"/>
            <a:ext cx="2844800" cy="161583"/>
          </a:xfrm>
        </p:spPr>
        <p:txBody>
          <a:bodyPr/>
          <a:lstStyle>
            <a:lvl1pPr>
              <a:defRPr sz="105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ru-RU" dirty="0" smtClean="0"/>
              <a:t>слайд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4846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ользовательский макет">
    <p:bg>
      <p:bgPr>
        <a:blipFill dpi="0" rotWithShape="1">
          <a:blip r:embed="rId2">
            <a:alphaModFix amt="20000"/>
            <a:lum/>
          </a:blip>
          <a:srcRect/>
          <a:stretch>
            <a:fillRect t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740347" cy="276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12800" y="6377944"/>
            <a:ext cx="3738880" cy="184666"/>
          </a:xfrm>
        </p:spPr>
        <p:txBody>
          <a:bodyPr/>
          <a:lstStyle/>
          <a:p>
            <a:pPr>
              <a:defRPr/>
            </a:pPr>
            <a:fld id="{CC758442-3C7F-4FF7-BD42-8322A83B99D9}" type="datetime1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19.09.2019</a:t>
            </a:fld>
            <a:endParaRPr lang="ru-RU" sz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527040" y="6377944"/>
            <a:ext cx="5201920" cy="184666"/>
          </a:xfrm>
        </p:spPr>
        <p:txBody>
          <a:bodyPr/>
          <a:lstStyle/>
          <a:p>
            <a:pPr>
              <a:defRPr/>
            </a:pPr>
            <a:endParaRPr lang="ru-RU" sz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311365" y="6371167"/>
            <a:ext cx="2844800" cy="184666"/>
          </a:xfrm>
        </p:spPr>
        <p:txBody>
          <a:bodyPr/>
          <a:lstStyle/>
          <a:p>
            <a:pPr>
              <a:defRPr/>
            </a:pPr>
            <a:fld id="{32652007-71B9-475A-A1F3-F584F62831F4}" type="slidenum">
              <a:rPr lang="ru-RU" sz="1200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sz="120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340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0" name="Группа 9"/>
          <p:cNvGrpSpPr/>
          <p:nvPr userDrawn="1"/>
        </p:nvGrpSpPr>
        <p:grpSpPr>
          <a:xfrm>
            <a:off x="10784164" y="79140"/>
            <a:ext cx="1415819" cy="1261628"/>
            <a:chOff x="-73732" y="0"/>
            <a:chExt cx="1061864" cy="1261628"/>
          </a:xfrm>
        </p:grpSpPr>
        <p:pic>
          <p:nvPicPr>
            <p:cNvPr id="11" name="Рисунок 10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-6136" y="0"/>
              <a:ext cx="926672" cy="969348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 userDrawn="1"/>
          </p:nvSpPr>
          <p:spPr>
            <a:xfrm>
              <a:off x="-73732" y="926921"/>
              <a:ext cx="1061864" cy="3347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  <a:t>ГОСУДАРСТВЕННАЯ</a:t>
              </a:r>
              <a:b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</a:br>
              <a: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  <a:t>ЖИЛИЩНАЯ ИНСПЕКЦИЯ</a:t>
              </a:r>
              <a:b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</a:br>
              <a:r>
                <a:rPr lang="ru-RU" sz="525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Times New Roman" panose="02020603050405020304" pitchFamily="18" charset="0"/>
                </a:rPr>
                <a:t>ВОРОНЕЖСКОЙ ОБЛАСТИ</a:t>
              </a:r>
              <a:endParaRPr lang="ru-RU" sz="52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06429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 shadeToTitle="1"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bg2">
                <a:lumMod val="90000"/>
              </a:schemeClr>
            </a:gs>
            <a:gs pos="83000">
              <a:schemeClr val="bg2">
                <a:lumMod val="75000"/>
              </a:schemeClr>
            </a:gs>
            <a:gs pos="100000">
              <a:schemeClr val="bg2">
                <a:lumMod val="2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69156" y="76200"/>
            <a:ext cx="9144000" cy="10160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200" y="1981200"/>
            <a:ext cx="10744200" cy="34290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69EF-6E08-4606-8E37-FB9E6E6C3B28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-22577" y="67733"/>
            <a:ext cx="1828799" cy="1273607"/>
            <a:chOff x="7858756" y="0"/>
            <a:chExt cx="1371599" cy="1273607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7858756" y="996608"/>
              <a:ext cx="137159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600" dirty="0" smtClean="0"/>
                <a:t>ГОСУДАРСТВЕННАЯ ЖИЛИЩНАЯ ИНСПЕКЦИЯ</a:t>
              </a:r>
            </a:p>
            <a:p>
              <a:pPr algn="ctr"/>
              <a:r>
                <a:rPr lang="ru-RU" sz="600" dirty="0" smtClean="0"/>
                <a:t>ВОРОНЕЖСКОЙ ОБЛАСТИ</a:t>
              </a:r>
              <a:endParaRPr lang="ru-RU" sz="600" dirty="0"/>
            </a:p>
          </p:txBody>
        </p:sp>
        <p:pic>
          <p:nvPicPr>
            <p:cNvPr id="9" name="Рисунок 8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043486" y="0"/>
              <a:ext cx="1020763" cy="10675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76269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A69EF-6E08-4606-8E37-FB9E6E6C3B28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564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microsoft.com/office/2007/relationships/hdphoto" Target="../media/hdphoto1.wdp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3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1.Jp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alphaModFix amt="50000"/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9628" y="1257305"/>
            <a:ext cx="1139274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Courier New"/>
                <a:cs typeface="Courier Ne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9628" y="5772492"/>
            <a:ext cx="10972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4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4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9/19/2019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4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956437" y="0"/>
            <a:ext cx="1235563" cy="1219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98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939908" cy="12192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3" r:id="rId3"/>
    <p:sldLayoutId id="2147483668" r:id="rId4"/>
    <p:sldLayoutId id="2147483669" r:id="rId5"/>
    <p:sldLayoutId id="2147483670" r:id="rId6"/>
    <p:sldLayoutId id="2147483696" r:id="rId7"/>
  </p:sldLayoutIdLst>
  <p:timing>
    <p:tnLst>
      <p:par>
        <p:cTn id="1" dur="indefinite" restart="never" nodeType="tmRoot"/>
      </p:par>
    </p:tnLst>
  </p:timing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342900">
        <a:defRPr>
          <a:latin typeface="+mn-lt"/>
          <a:ea typeface="+mn-ea"/>
          <a:cs typeface="+mn-cs"/>
        </a:defRPr>
      </a:lvl2pPr>
      <a:lvl3pPr marL="685800">
        <a:defRPr>
          <a:latin typeface="+mn-lt"/>
          <a:ea typeface="+mn-ea"/>
          <a:cs typeface="+mn-cs"/>
        </a:defRPr>
      </a:lvl3pPr>
      <a:lvl4pPr marL="1028700">
        <a:defRPr>
          <a:latin typeface="+mn-lt"/>
          <a:ea typeface="+mn-ea"/>
          <a:cs typeface="+mn-cs"/>
        </a:defRPr>
      </a:lvl4pPr>
      <a:lvl5pPr marL="1371600">
        <a:defRPr>
          <a:latin typeface="+mn-lt"/>
          <a:ea typeface="+mn-ea"/>
          <a:cs typeface="+mn-cs"/>
        </a:defRPr>
      </a:lvl5pPr>
      <a:lvl6pPr marL="1714500">
        <a:defRPr>
          <a:latin typeface="+mn-lt"/>
          <a:ea typeface="+mn-ea"/>
          <a:cs typeface="+mn-cs"/>
        </a:defRPr>
      </a:lvl6pPr>
      <a:lvl7pPr marL="2057400">
        <a:defRPr>
          <a:latin typeface="+mn-lt"/>
          <a:ea typeface="+mn-ea"/>
          <a:cs typeface="+mn-cs"/>
        </a:defRPr>
      </a:lvl7pPr>
      <a:lvl8pPr marL="2400300">
        <a:defRPr>
          <a:latin typeface="+mn-lt"/>
          <a:ea typeface="+mn-ea"/>
          <a:cs typeface="+mn-cs"/>
        </a:defRPr>
      </a:lvl8pPr>
      <a:lvl9pPr marL="27432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A69EF-6E08-4606-8E37-FB9E6E6C3B28}" type="datetimeFigureOut">
              <a:rPr lang="ru-RU" smtClean="0"/>
              <a:t>19.09.2019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5EF6C7-471C-4308-A3EC-750BA40F75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540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alphaModFix amt="50000"/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9628" y="1257307"/>
            <a:ext cx="11392741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Courier New"/>
                <a:cs typeface="Courier New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99628" y="5772494"/>
            <a:ext cx="10972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6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6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9/19/2019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6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956437" y="0"/>
            <a:ext cx="1235563" cy="12192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988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939908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501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</p:sldLayoutIdLst>
  <p:timing>
    <p:tnLst>
      <p:par>
        <p:cTn id="1" dur="indefinite" restart="never" nodeType="tmRoot"/>
      </p:par>
    </p:tnLst>
  </p:timing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257175">
        <a:defRPr>
          <a:latin typeface="+mn-lt"/>
          <a:ea typeface="+mn-ea"/>
          <a:cs typeface="+mn-cs"/>
        </a:defRPr>
      </a:lvl2pPr>
      <a:lvl3pPr marL="514350">
        <a:defRPr>
          <a:latin typeface="+mn-lt"/>
          <a:ea typeface="+mn-ea"/>
          <a:cs typeface="+mn-cs"/>
        </a:defRPr>
      </a:lvl3pPr>
      <a:lvl4pPr marL="771525">
        <a:defRPr>
          <a:latin typeface="+mn-lt"/>
          <a:ea typeface="+mn-ea"/>
          <a:cs typeface="+mn-cs"/>
        </a:defRPr>
      </a:lvl4pPr>
      <a:lvl5pPr marL="1028700">
        <a:defRPr>
          <a:latin typeface="+mn-lt"/>
          <a:ea typeface="+mn-ea"/>
          <a:cs typeface="+mn-cs"/>
        </a:defRPr>
      </a:lvl5pPr>
      <a:lvl6pPr marL="1285875">
        <a:defRPr>
          <a:latin typeface="+mn-lt"/>
          <a:ea typeface="+mn-ea"/>
          <a:cs typeface="+mn-cs"/>
        </a:defRPr>
      </a:lvl6pPr>
      <a:lvl7pPr marL="1543050">
        <a:defRPr>
          <a:latin typeface="+mn-lt"/>
          <a:ea typeface="+mn-ea"/>
          <a:cs typeface="+mn-cs"/>
        </a:defRPr>
      </a:lvl7pPr>
      <a:lvl8pPr marL="1800225">
        <a:defRPr>
          <a:latin typeface="+mn-lt"/>
          <a:ea typeface="+mn-ea"/>
          <a:cs typeface="+mn-cs"/>
        </a:defRPr>
      </a:lvl8pPr>
      <a:lvl9pPr marL="20574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57175">
        <a:defRPr>
          <a:latin typeface="+mn-lt"/>
          <a:ea typeface="+mn-ea"/>
          <a:cs typeface="+mn-cs"/>
        </a:defRPr>
      </a:lvl2pPr>
      <a:lvl3pPr marL="514350">
        <a:defRPr>
          <a:latin typeface="+mn-lt"/>
          <a:ea typeface="+mn-ea"/>
          <a:cs typeface="+mn-cs"/>
        </a:defRPr>
      </a:lvl3pPr>
      <a:lvl4pPr marL="771525">
        <a:defRPr>
          <a:latin typeface="+mn-lt"/>
          <a:ea typeface="+mn-ea"/>
          <a:cs typeface="+mn-cs"/>
        </a:defRPr>
      </a:lvl4pPr>
      <a:lvl5pPr marL="1028700">
        <a:defRPr>
          <a:latin typeface="+mn-lt"/>
          <a:ea typeface="+mn-ea"/>
          <a:cs typeface="+mn-cs"/>
        </a:defRPr>
      </a:lvl5pPr>
      <a:lvl6pPr marL="1285875">
        <a:defRPr>
          <a:latin typeface="+mn-lt"/>
          <a:ea typeface="+mn-ea"/>
          <a:cs typeface="+mn-cs"/>
        </a:defRPr>
      </a:lvl6pPr>
      <a:lvl7pPr marL="1543050">
        <a:defRPr>
          <a:latin typeface="+mn-lt"/>
          <a:ea typeface="+mn-ea"/>
          <a:cs typeface="+mn-cs"/>
        </a:defRPr>
      </a:lvl7pPr>
      <a:lvl8pPr marL="1800225">
        <a:defRPr>
          <a:latin typeface="+mn-lt"/>
          <a:ea typeface="+mn-ea"/>
          <a:cs typeface="+mn-cs"/>
        </a:defRPr>
      </a:lvl8pPr>
      <a:lvl9pPr marL="20574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9/19/2019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6F15528-21DE-4FAA-801E-634DDDAF4B2B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32686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  <p:sldLayoutId id="2147483720" r:id="rId15"/>
    <p:sldLayoutId id="214748372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6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7.PNG"/><Relationship Id="rId9" Type="http://schemas.microsoft.com/office/2007/relationships/diagramDrawing" Target="../diagrams/drawing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nsultant.ru/document/cons_doc_LAW_318940/98f97c7c27c6976152531de18f0d5f4277313be0/#dst100612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228600"/>
            <a:ext cx="8544556" cy="4876800"/>
          </a:xfrm>
          <a:solidFill>
            <a:schemeClr val="bg2">
              <a:alpha val="4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solidFill>
                  <a:prstClr val="black"/>
                </a:solidFill>
                <a:latin typeface="Cambria" panose="02040503050406030204" pitchFamily="18" charset="0"/>
                <a:cs typeface="Aharoni" panose="02010803020104030203" pitchFamily="2" charset="-79"/>
              </a:rPr>
              <a:t/>
            </a:r>
            <a:br>
              <a:rPr lang="ru-RU" sz="2800" b="1" i="1" dirty="0" smtClean="0">
                <a:solidFill>
                  <a:prstClr val="black"/>
                </a:solidFill>
                <a:latin typeface="Cambria" panose="02040503050406030204" pitchFamily="18" charset="0"/>
                <a:cs typeface="Aharoni" panose="02010803020104030203" pitchFamily="2" charset="-79"/>
              </a:rPr>
            </a:br>
            <a:r>
              <a:rPr lang="ru-RU" sz="2800" b="1" i="1" dirty="0" smtClean="0">
                <a:solidFill>
                  <a:prstClr val="black"/>
                </a:solidFill>
                <a:latin typeface="Cambria" panose="02040503050406030204" pitchFamily="18" charset="0"/>
                <a:cs typeface="Aharoni" panose="02010803020104030203" pitchFamily="2" charset="-79"/>
              </a:rPr>
              <a:t/>
            </a:r>
            <a:br>
              <a:rPr lang="ru-RU" sz="2800" b="1" i="1" dirty="0" smtClean="0">
                <a:solidFill>
                  <a:prstClr val="black"/>
                </a:solidFill>
                <a:latin typeface="Cambria" panose="02040503050406030204" pitchFamily="18" charset="0"/>
                <a:cs typeface="Aharoni" panose="02010803020104030203" pitchFamily="2" charset="-79"/>
              </a:rPr>
            </a:b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Семинар-совещание</a:t>
            </a:r>
            <a:b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</a:t>
            </a: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жилищной инспекции 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Воронежской области </a:t>
            </a:r>
            <a:b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представителями органов 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</a:t>
            </a: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 </a:t>
            </a: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Воронежской </a:t>
            </a:r>
            <a:r>
              <a:rPr lang="ru-RU" sz="3200" b="1" i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</a:t>
            </a:r>
            <a: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7467600" y="5486400"/>
            <a:ext cx="4364266" cy="1055266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latin typeface="Calibri"/>
              </a:rPr>
              <a:t>20 сентября 2019 </a:t>
            </a:r>
            <a:r>
              <a:rPr lang="ru-RU" sz="2400" b="1" i="1" dirty="0" smtClean="0">
                <a:latin typeface="Calibri"/>
              </a:rPr>
              <a:t>г.</a:t>
            </a:r>
          </a:p>
          <a:p>
            <a:pPr marL="0" indent="0" algn="ctr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latin typeface="Calibri"/>
              </a:rPr>
              <a:t>Павловск</a:t>
            </a:r>
            <a:endParaRPr lang="ru-RU" sz="2400" i="1" dirty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64756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800" y="21404"/>
            <a:ext cx="9292547" cy="1273995"/>
          </a:xfrm>
        </p:spPr>
        <p:txBody>
          <a:bodyPr/>
          <a:lstStyle/>
          <a:p>
            <a:pPr algn="ctr"/>
            <a:r>
              <a:rPr lang="ru-RU" sz="2400" b="1" i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непосредственного способа управления собственниками помещений МКД:  порядок и регулирование вопроса </a:t>
            </a:r>
            <a:br>
              <a:rPr lang="ru-RU" sz="2400" b="1" i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органами местного самоуправления 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051817"/>
              </p:ext>
            </p:extLst>
          </p:nvPr>
        </p:nvGraphicFramePr>
        <p:xfrm>
          <a:off x="304800" y="1371600"/>
          <a:ext cx="11506201" cy="5199380"/>
        </p:xfrm>
        <a:graphic>
          <a:graphicData uri="http://schemas.openxmlformats.org/drawingml/2006/table">
            <a:tbl>
              <a:tblPr firstRow="1" firstCol="1" bandRow="1"/>
              <a:tblGrid>
                <a:gridCol w="1479737"/>
                <a:gridCol w="4844864"/>
                <a:gridCol w="3200400"/>
                <a:gridCol w="1981200"/>
              </a:tblGrid>
              <a:tr h="490304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480"/>
                        </a:spcAft>
                      </a:pPr>
                      <a:r>
                        <a:rPr lang="ru-RU" sz="1600" dirty="0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Муниципальные районы с высокой</a:t>
                      </a:r>
                      <a:r>
                        <a:rPr lang="ru-RU" sz="1600" baseline="0" dirty="0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 долей конкуренции в сфере управления МКД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480"/>
                        </a:spcAft>
                      </a:pPr>
                      <a:endParaRPr lang="ru-RU" sz="800" baseline="0" dirty="0" smtClean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u="none" dirty="0" smtClean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80"/>
                        </a:spcAft>
                      </a:pPr>
                      <a:endParaRPr lang="ru-RU" sz="1600" dirty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sz="1600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1870" marR="1870" marT="935" marB="93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2839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480"/>
                        </a:spcAft>
                      </a:pPr>
                      <a:endParaRPr lang="ru-RU" sz="1800" b="1" dirty="0" smtClean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480"/>
                        </a:spcAft>
                      </a:pPr>
                      <a:endParaRPr lang="ru-RU" sz="1800" b="1" dirty="0" smtClean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48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 ЛИСКИНСКИЙ 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48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dirty="0" smtClean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480"/>
                        </a:spcAft>
                      </a:pPr>
                      <a:r>
                        <a:rPr lang="ru-RU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Лидер Воронежской области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480"/>
                        </a:spcAft>
                      </a:pPr>
                      <a:r>
                        <a:rPr lang="ru-RU" sz="180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ru-RU" sz="1800" b="1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11 УО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480"/>
                        </a:spcAft>
                      </a:pPr>
                      <a:r>
                        <a:rPr lang="ru-RU" sz="1800" dirty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800" dirty="0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Россошь - 7)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480"/>
                        </a:spcAft>
                      </a:pPr>
                      <a:endParaRPr lang="ru-RU" sz="1800" dirty="0" smtClean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 МУП </a:t>
                      </a: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«Давыдовское коммунальное хозяйство</a:t>
                      </a: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»,</a:t>
                      </a:r>
                      <a:endParaRPr lang="ru-RU" sz="1800" u="none" dirty="0" smtClean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 ООО </a:t>
                      </a: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«МУЖЭП №1 Запад»,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 ООО </a:t>
                      </a: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«МУЖЭП №2» ,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 ООО </a:t>
                      </a: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«МУЖЭП №3 Вектор» ,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 ООО </a:t>
                      </a: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«МУЖЭП №4 Восток»,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 ООО </a:t>
                      </a: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«УК 1»,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 ООО </a:t>
                      </a: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УК «Вера»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 ООО </a:t>
                      </a: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«УК «Тихий дон»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 ООО </a:t>
                      </a: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«Управляющая компания» 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 ООО </a:t>
                      </a: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Управляющая Компания «Наш Дом»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 ООО </a:t>
                      </a: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«Атлас </a:t>
                      </a:r>
                      <a:r>
                        <a:rPr lang="ru-RU" sz="1800" u="none" dirty="0" err="1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Инженеринг</a:t>
                      </a:r>
                      <a:r>
                        <a:rPr lang="ru-RU" sz="180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1402" marR="1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1) МУП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– 1.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2) учредитель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администрация </a:t>
                      </a: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г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Лиски в 5 УК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ООО «МУЖЭП №1 Запад», </a:t>
                      </a: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ООО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«МУЖЭП №2»,  </a:t>
                      </a: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ООО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«МУЖЭП №3 Вектор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»,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ООО «МУЖЭП №4 Восток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»)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dirty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 Каширский</a:t>
                      </a:r>
                      <a:r>
                        <a:rPr lang="ru-RU" sz="1800" b="1" dirty="0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, </a:t>
                      </a:r>
                      <a:endParaRPr lang="ru-RU" sz="1800" b="1" dirty="0" smtClean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 err="1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Репьевский</a:t>
                      </a:r>
                      <a:r>
                        <a:rPr lang="ru-RU" sz="1800" b="1" dirty="0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800" dirty="0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dirty="0" smtClean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 Каменский</a:t>
                      </a:r>
                      <a:endParaRPr lang="ru-RU" sz="1800" dirty="0" smtClean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1800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marL="1870" marR="1870" marT="935" marB="93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4251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480"/>
                        </a:spcAft>
                      </a:pPr>
                      <a:endParaRPr lang="ru-RU" sz="1800" b="1" dirty="0" smtClean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480"/>
                        </a:spcAft>
                      </a:pPr>
                      <a:r>
                        <a:rPr lang="ru-RU" sz="1800" b="1" dirty="0" smtClean="0">
                          <a:solidFill>
                            <a:srgbClr val="C00000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ПАВЛОВСКИЙ 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480"/>
                        </a:spcAft>
                      </a:pP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+mj-lt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48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Times New Roman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935" marB="935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b="0" i="0" u="none" dirty="0" smtClean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ООО «Атлас </a:t>
                      </a:r>
                      <a:r>
                        <a:rPr lang="ru-RU" sz="1800" b="0" i="0" u="none" dirty="0" err="1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Инженеринг</a:t>
                      </a:r>
                      <a:r>
                        <a:rPr lang="ru-RU" sz="1800" b="0" i="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» ,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ООО «Павловский управдом 2.0.» ,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ООО «Управляющая компания» </a:t>
                      </a:r>
                      <a:endParaRPr lang="ru-RU" sz="1800" b="0" i="0" u="none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935" marB="93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dirty="0" smtClean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ООО «Управляющая компания» - </a:t>
                      </a:r>
                      <a:r>
                        <a:rPr lang="ru-RU" sz="1800" dirty="0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учредитель МУП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800" dirty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Павловское </a:t>
                      </a:r>
                      <a:r>
                        <a:rPr lang="ru-RU" sz="1800" dirty="0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МУП жилищно-коммунального </a:t>
                      </a:r>
                      <a:r>
                        <a:rPr lang="ru-RU" sz="1800" dirty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хозяйства)</a:t>
                      </a:r>
                    </a:p>
                  </a:txBody>
                  <a:tcPr marL="1402" marR="1402" marT="935" marB="93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Воробьевский, </a:t>
                      </a:r>
                      <a:endParaRPr lang="ru-RU" sz="1800" b="1" dirty="0" smtClean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Верхнемамонский</a:t>
                      </a:r>
                      <a:r>
                        <a:rPr lang="ru-RU" sz="1800" b="1" dirty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, </a:t>
                      </a:r>
                      <a:endParaRPr lang="ru-RU" sz="1800" b="1" dirty="0" smtClean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+mj-lt"/>
                          <a:ea typeface="Calibri"/>
                          <a:cs typeface="Times New Roman" panose="02020603050405020304" pitchFamily="18" charset="0"/>
                        </a:rPr>
                        <a:t>Подгоренский</a:t>
                      </a:r>
                      <a:endParaRPr lang="ru-RU" sz="1800" dirty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935" marB="93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0046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228600"/>
            <a:ext cx="8991600" cy="3657600"/>
          </a:xfrm>
          <a:solidFill>
            <a:schemeClr val="bg2">
              <a:alpha val="40000"/>
            </a:schemeClr>
          </a:solidFill>
        </p:spPr>
        <p:txBody>
          <a:bodyPr>
            <a:noAutofit/>
          </a:bodyPr>
          <a:lstStyle/>
          <a:p>
            <a:pPr marL="0" indent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b="1" i="1" dirty="0" smtClean="0">
                <a:solidFill>
                  <a:prstClr val="black"/>
                </a:solidFill>
                <a:latin typeface="Cambria" panose="02040503050406030204" pitchFamily="18" charset="0"/>
                <a:cs typeface="Aharoni" panose="02010803020104030203" pitchFamily="2" charset="-79"/>
              </a:rPr>
              <a:t/>
            </a:r>
            <a:br>
              <a:rPr lang="ru-RU" sz="2800" b="1" i="1" dirty="0" smtClean="0">
                <a:solidFill>
                  <a:prstClr val="black"/>
                </a:solidFill>
                <a:latin typeface="Cambria" panose="02040503050406030204" pitchFamily="18" charset="0"/>
                <a:cs typeface="Aharoni" panose="02010803020104030203" pitchFamily="2" charset="-79"/>
              </a:rPr>
            </a:b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Определение </a:t>
            </a: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РАЗМЕРА ПЛАТЫ </a:t>
            </a:r>
            <a:b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жилого помещения, </a:t>
            </a: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частью 4 статьи 158 </a:t>
            </a: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Жилищного </a:t>
            </a:r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кодекса </a:t>
            </a: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</a:t>
            </a:r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 </a:t>
            </a:r>
            <a:endParaRPr lang="ru-RU" sz="3200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4648200" y="4343400"/>
            <a:ext cx="7086600" cy="20574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Заместитель руководителя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государственной жилищной инспекции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Воронежской области – начальник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отдела правового регулирования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latin typeface="Calibri"/>
              </a:rPr>
              <a:t>		 Гарашкин Никита Александрович</a:t>
            </a:r>
            <a:endParaRPr lang="ru-RU" sz="2400" i="1" dirty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5440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295400" y="228600"/>
            <a:ext cx="10896600" cy="861774"/>
          </a:xfrm>
        </p:spPr>
        <p:txBody>
          <a:bodyPr/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размера платы за содержание жилого помещения,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частью 4 статьи 158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ЖК РФ </a:t>
            </a:r>
            <a:endParaRPr lang="ru-RU" sz="2800" b="1" i="1" dirty="0">
              <a:solidFill>
                <a:srgbClr val="FFFA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1000" y="1600200"/>
            <a:ext cx="5029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установление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размера </a:t>
            </a:r>
            <a:r>
              <a:rPr lang="ru-RU" sz="2400" b="1" dirty="0"/>
              <a:t>платы </a:t>
            </a:r>
            <a:endParaRPr lang="ru-RU" sz="2400" b="1" dirty="0" smtClean="0"/>
          </a:p>
          <a:p>
            <a:pPr algn="ctr"/>
            <a:r>
              <a:rPr lang="ru-RU" sz="2400" b="1" dirty="0" smtClean="0"/>
              <a:t>за </a:t>
            </a:r>
            <a:r>
              <a:rPr lang="ru-RU" sz="2400" b="1" dirty="0"/>
              <a:t>содержание жилого </a:t>
            </a:r>
            <a:r>
              <a:rPr lang="ru-RU" sz="2400" b="1" dirty="0" smtClean="0"/>
              <a:t>помещения</a:t>
            </a:r>
            <a:endParaRPr lang="ru-RU" sz="2400" dirty="0">
              <a:effectLst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239000" y="1524000"/>
            <a:ext cx="4648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компетенция 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  <a:t>общего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</a:rPr>
              <a:t>собрания </a:t>
            </a: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  <a:t>собственников помещений </a:t>
            </a:r>
          </a:p>
          <a:p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(управление управляющей компанией, непосредственный способ управления)</a:t>
            </a:r>
            <a:endParaRPr lang="ru-RU" i="1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  <p:sp>
        <p:nvSpPr>
          <p:cNvPr id="20" name="Стрелка вправо 19"/>
          <p:cNvSpPr/>
          <p:nvPr/>
        </p:nvSpPr>
        <p:spPr>
          <a:xfrm>
            <a:off x="5502092" y="1896163"/>
            <a:ext cx="1572315" cy="480352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33400" y="3200400"/>
            <a:ext cx="4724400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ПРИНЯТО:</a:t>
            </a:r>
          </a:p>
          <a:p>
            <a:r>
              <a:rPr lang="ru-RU" sz="2000" dirty="0" smtClean="0"/>
              <a:t>- об установлении размера платы за содержание жилого помещения </a:t>
            </a:r>
          </a:p>
          <a:p>
            <a:r>
              <a:rPr lang="ru-RU" sz="2000" dirty="0" smtClean="0"/>
              <a:t>- о выборе </a:t>
            </a:r>
            <a:r>
              <a:rPr lang="ru-RU" sz="2000" dirty="0"/>
              <a:t>способа управления МКД </a:t>
            </a:r>
            <a:endParaRPr lang="ru-RU" sz="2000" dirty="0" smtClean="0"/>
          </a:p>
          <a:p>
            <a:endParaRPr lang="ru-RU" dirty="0" smtClean="0"/>
          </a:p>
        </p:txBody>
      </p:sp>
      <p:sp>
        <p:nvSpPr>
          <p:cNvPr id="22" name="Прямоугольник 21"/>
          <p:cNvSpPr/>
          <p:nvPr/>
        </p:nvSpPr>
        <p:spPr>
          <a:xfrm>
            <a:off x="7261634" y="3352800"/>
            <a:ext cx="48127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размер платы </a:t>
            </a:r>
            <a:r>
              <a:rPr lang="ru-RU" sz="2800" b="1" i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определяется </a:t>
            </a:r>
            <a:r>
              <a:rPr lang="ru-RU" sz="2800" b="1" i="1" dirty="0" smtClean="0">
                <a:solidFill>
                  <a:srgbClr val="C00000"/>
                </a:solidFill>
              </a:rPr>
              <a:t>органами местного </a:t>
            </a:r>
            <a:r>
              <a:rPr lang="ru-RU" sz="2800" b="1" i="1" dirty="0">
                <a:solidFill>
                  <a:srgbClr val="C00000"/>
                </a:solidFill>
              </a:rPr>
              <a:t>самоуправления </a:t>
            </a:r>
            <a:endParaRPr lang="ru-RU" sz="2800" b="1" i="1" dirty="0" smtClean="0">
              <a:solidFill>
                <a:srgbClr val="C00000"/>
              </a:solidFill>
            </a:endParaRPr>
          </a:p>
          <a:p>
            <a:endParaRPr lang="ru-RU" sz="2800" b="1" dirty="0"/>
          </a:p>
        </p:txBody>
      </p:sp>
      <p:sp>
        <p:nvSpPr>
          <p:cNvPr id="23" name="Стрелка вправо 22"/>
          <p:cNvSpPr/>
          <p:nvPr/>
        </p:nvSpPr>
        <p:spPr>
          <a:xfrm>
            <a:off x="5459194" y="3886200"/>
            <a:ext cx="1658112" cy="484632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80" y="5178842"/>
            <a:ext cx="1427901" cy="1371600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905000" y="5130074"/>
            <a:ext cx="43712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3">
                    <a:lumMod val="50000"/>
                  </a:schemeClr>
                </a:solidFill>
              </a:rPr>
              <a:t>Контроль за обоснованностью размера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платы, </a:t>
            </a:r>
          </a:p>
          <a:p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установленного ОМСУ </a:t>
            </a:r>
            <a:endParaRPr lang="ru-RU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6" name="Стрелка вправо 25"/>
          <p:cNvSpPr/>
          <p:nvPr/>
        </p:nvSpPr>
        <p:spPr>
          <a:xfrm>
            <a:off x="5410201" y="5622326"/>
            <a:ext cx="1664208" cy="484632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7391400" y="4980782"/>
            <a:ext cx="553715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ГЖИ  - орган </a:t>
            </a:r>
          </a:p>
          <a:p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государственного </a:t>
            </a:r>
          </a:p>
          <a:p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жилищного надзора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2968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152400" y="1524000"/>
            <a:ext cx="11887200" cy="1676400"/>
          </a:xfrm>
          <a:solidFill>
            <a:schemeClr val="lt1">
              <a:alpha val="56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09728" algn="ctr"/>
            <a:r>
              <a:rPr lang="ru-RU" sz="2800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Приказ Минстроя России от 06.04.2018 N 213/</a:t>
            </a:r>
            <a:r>
              <a:rPr lang="ru-RU" sz="2800" i="1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пр</a:t>
            </a:r>
            <a:endParaRPr lang="ru-RU" sz="2800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109728" algn="ctr"/>
            <a:r>
              <a:rPr lang="ru-RU" dirty="0" smtClean="0">
                <a:cs typeface="Arial" pitchFamily="34" charset="0"/>
              </a:rPr>
              <a:t>«Об </a:t>
            </a:r>
            <a:r>
              <a:rPr lang="ru-RU" dirty="0">
                <a:cs typeface="Arial" pitchFamily="34" charset="0"/>
              </a:rPr>
              <a:t>утверждении Методических рекомендаций по установлению размера платы за содержание жилого помещения для собственников жилых помещений, </a:t>
            </a:r>
            <a:r>
              <a:rPr lang="ru-RU" b="1" dirty="0">
                <a:solidFill>
                  <a:srgbClr val="C00000"/>
                </a:solidFill>
                <a:cs typeface="Arial" pitchFamily="34" charset="0"/>
              </a:rPr>
              <a:t>которые не приняли решение о выборе способа управления </a:t>
            </a:r>
            <a:r>
              <a:rPr lang="ru-RU" dirty="0">
                <a:cs typeface="Arial" pitchFamily="34" charset="0"/>
              </a:rPr>
              <a:t>многоквартирным домом, </a:t>
            </a:r>
            <a:r>
              <a:rPr lang="ru-RU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решение об установлении размера платы за содержание жилого помещения</a:t>
            </a:r>
            <a:r>
              <a:rPr lang="ru-RU" dirty="0">
                <a:cs typeface="Arial" pitchFamily="34" charset="0"/>
              </a:rPr>
              <a:t>, а также по установлению порядка определения предельных индексов изменения размера такой платы"</a:t>
            </a:r>
          </a:p>
          <a:p>
            <a:pPr marL="109728" algn="ctr"/>
            <a:endParaRPr lang="ru-RU" sz="2000" dirty="0"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00200" y="228600"/>
            <a:ext cx="10363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размера платы за содержание жилого помещения, </a:t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частью 4 статьи 158 ЖК РФ 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3437096"/>
            <a:ext cx="4800600" cy="6463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Определить 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 МНОГОКВАРТИРНОГО ДОМА </a:t>
            </a:r>
            <a:r>
              <a:rPr lang="ru-RU" dirty="0" smtClean="0"/>
              <a:t>исходя из: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629400" y="3276600"/>
            <a:ext cx="5364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/>
              <a:t>конструктивных и технических характеристик, </a:t>
            </a: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степени благоустройства,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перечня </a:t>
            </a:r>
            <a:r>
              <a:rPr lang="ru-RU" dirty="0"/>
              <a:t>инженерного оборудования, </a:t>
            </a:r>
            <a:endParaRPr lang="ru-RU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входящего </a:t>
            </a:r>
            <a:r>
              <a:rPr lang="ru-RU" dirty="0"/>
              <a:t>в состав общего имущества </a:t>
            </a:r>
            <a:r>
              <a:rPr lang="ru-RU" dirty="0" smtClean="0"/>
              <a:t>МКД</a:t>
            </a:r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5410200" y="3589473"/>
            <a:ext cx="1054608" cy="341575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33400" y="4745465"/>
            <a:ext cx="3276600" cy="7129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Определение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РАЗМЕРА ПЛАТЫ </a:t>
            </a:r>
          </a:p>
          <a:p>
            <a:r>
              <a:rPr lang="ru-RU" dirty="0" smtClean="0"/>
              <a:t>исходя из:</a:t>
            </a:r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3962400" y="4913179"/>
            <a:ext cx="1143000" cy="377558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257800" y="4745465"/>
            <a:ext cx="67056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минимального </a:t>
            </a:r>
            <a:r>
              <a:rPr lang="ru-RU" dirty="0"/>
              <a:t>перечня </a:t>
            </a:r>
            <a:r>
              <a:rPr lang="ru-RU" dirty="0" smtClean="0"/>
              <a:t>(без </a:t>
            </a:r>
            <a:r>
              <a:rPr lang="ru-RU" dirty="0"/>
              <a:t>включения </a:t>
            </a:r>
            <a:r>
              <a:rPr lang="ru-RU" dirty="0" smtClean="0"/>
              <a:t>платы </a:t>
            </a:r>
            <a:r>
              <a:rPr lang="ru-RU" dirty="0"/>
              <a:t>за коммунальные </a:t>
            </a:r>
            <a:r>
              <a:rPr lang="ru-RU" dirty="0" smtClean="0"/>
              <a:t>ресурсы на СОИ);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использовать ИНУЮ информацию о решениях собственников по установлению платы </a:t>
            </a:r>
          </a:p>
          <a:p>
            <a:r>
              <a:rPr lang="ru-RU" dirty="0"/>
              <a:t> </a:t>
            </a:r>
            <a:r>
              <a:rPr lang="ru-RU" dirty="0" smtClean="0"/>
              <a:t>     (протоколы в ГИС ЖКХ, протоколы ГЖИ по иным МКД);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 smtClean="0"/>
              <a:t>срок </a:t>
            </a:r>
            <a:r>
              <a:rPr lang="ru-RU" dirty="0"/>
              <a:t>не более трех лет с возможностью </a:t>
            </a:r>
            <a:r>
              <a:rPr lang="ru-RU" dirty="0" smtClean="0"/>
              <a:t>ежегодной </a:t>
            </a:r>
            <a:r>
              <a:rPr lang="ru-RU" dirty="0"/>
              <a:t>индексации с учетом индекса потребительских цен </a:t>
            </a:r>
          </a:p>
        </p:txBody>
      </p:sp>
    </p:spTree>
    <p:extLst>
      <p:ext uri="{BB962C8B-B14F-4D97-AF65-F5344CB8AC3E}">
        <p14:creationId xmlns:p14="http://schemas.microsoft.com/office/powerpoint/2010/main" val="193455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2400" y="1752600"/>
            <a:ext cx="1981200" cy="2554545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Пример </a:t>
            </a:r>
          </a:p>
          <a:p>
            <a:pPr lvl="0">
              <a:defRPr/>
            </a:pPr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поиска протоколов </a:t>
            </a:r>
          </a:p>
          <a:p>
            <a:pPr lvl="0">
              <a:defRPr/>
            </a:pPr>
            <a:endParaRPr lang="ru-RU" sz="2000" i="1" dirty="0" smtClean="0">
              <a:solidFill>
                <a:schemeClr val="accent5">
                  <a:lumMod val="50000"/>
                </a:schemeClr>
              </a:solidFill>
              <a:cs typeface="Arial" pitchFamily="34" charset="0"/>
            </a:endParaRPr>
          </a:p>
          <a:p>
            <a:pPr lvl="0">
              <a:defRPr/>
            </a:pPr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ГИС ЖКХ 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(закрытая </a:t>
            </a:r>
          </a:p>
          <a:p>
            <a:pPr lvl="0">
              <a:defRPr/>
            </a:pP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cs typeface="Arial" pitchFamily="34" charset="0"/>
              </a:rPr>
              <a:t>часть, личный кабинет)</a:t>
            </a:r>
            <a:endParaRPr lang="en-US" i="1" dirty="0">
              <a:solidFill>
                <a:schemeClr val="accent5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1295400" y="228600"/>
            <a:ext cx="10896600" cy="861774"/>
          </a:xfrm>
        </p:spPr>
        <p:txBody>
          <a:bodyPr/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размера платы за содержание жилого помещения,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частью 4 статьи 158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ЖК РФ </a:t>
            </a:r>
            <a:endParaRPr lang="ru-RU" sz="2800" b="1" i="1" dirty="0">
              <a:solidFill>
                <a:srgbClr val="FFFA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295400"/>
            <a:ext cx="9839960" cy="5438664"/>
          </a:xfrm>
          <a:prstGeom prst="rect">
            <a:avLst/>
          </a:prstGeom>
        </p:spPr>
      </p:pic>
      <p:sp>
        <p:nvSpPr>
          <p:cNvPr id="13" name="Стрелка вправо 12"/>
          <p:cNvSpPr/>
          <p:nvPr/>
        </p:nvSpPr>
        <p:spPr>
          <a:xfrm>
            <a:off x="425196" y="4648200"/>
            <a:ext cx="1435608" cy="1143000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43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981200"/>
            <a:ext cx="3276600" cy="4262705"/>
          </a:xfrm>
        </p:spPr>
        <p:txBody>
          <a:bodyPr/>
          <a:lstStyle/>
          <a:p>
            <a:pPr algn="ctr"/>
            <a:r>
              <a:rPr lang="ru-RU" b="1" i="1" dirty="0"/>
              <a:t>Постановление Администрации городского округа город Воронеж </a:t>
            </a:r>
            <a:endParaRPr lang="ru-RU" b="1" i="1" dirty="0" smtClean="0"/>
          </a:p>
          <a:p>
            <a:pPr algn="ctr"/>
            <a:r>
              <a:rPr lang="ru-RU" b="1" i="1" dirty="0" smtClean="0"/>
              <a:t>от </a:t>
            </a:r>
            <a:r>
              <a:rPr lang="ru-RU" b="1" i="1" dirty="0"/>
              <a:t>06.03.2019 N 166</a:t>
            </a:r>
          </a:p>
          <a:p>
            <a:pPr algn="ctr"/>
            <a:endParaRPr lang="ru-RU" dirty="0" smtClean="0"/>
          </a:p>
          <a:p>
            <a:pPr algn="ctr"/>
            <a:r>
              <a:rPr lang="ru-RU" sz="1700" dirty="0" smtClean="0"/>
              <a:t>«Об </a:t>
            </a:r>
            <a:r>
              <a:rPr lang="ru-RU" sz="1700" dirty="0"/>
              <a:t>установлении размера платы за содержание жилого помещения </a:t>
            </a:r>
            <a:r>
              <a:rPr lang="ru-RU" sz="1700" dirty="0" smtClean="0"/>
              <a:t>для </a:t>
            </a:r>
            <a:r>
              <a:rPr lang="ru-RU" sz="1700" dirty="0"/>
              <a:t>собственников жилых помещений, которые не приняли решение о выборе способа управления многоквартирным домом, решение об установлении размера платы за содержание жилого помещения, </a:t>
            </a:r>
            <a:endParaRPr lang="ru-RU" sz="1700" dirty="0" smtClean="0"/>
          </a:p>
          <a:p>
            <a:pPr algn="ctr"/>
            <a:r>
              <a:rPr lang="ru-RU" sz="1700" dirty="0" smtClean="0"/>
              <a:t>и </a:t>
            </a:r>
            <a:r>
              <a:rPr lang="ru-RU" sz="1700" dirty="0"/>
              <a:t>предельных индексов изменения размера такой </a:t>
            </a:r>
            <a:r>
              <a:rPr lang="ru-RU" sz="1700" dirty="0" smtClean="0"/>
              <a:t>платы»</a:t>
            </a:r>
            <a:endParaRPr lang="ru-RU" sz="1700" dirty="0"/>
          </a:p>
        </p:txBody>
      </p:sp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1295400" y="228600"/>
            <a:ext cx="10896600" cy="861774"/>
          </a:xfrm>
        </p:spPr>
        <p:txBody>
          <a:bodyPr/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размера платы за содержание жилого помещения,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частью 4 статьи 158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ЖК РФ </a:t>
            </a:r>
            <a:endParaRPr lang="ru-RU" sz="2800" b="1" i="1" dirty="0">
              <a:solidFill>
                <a:srgbClr val="FFFA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447800"/>
            <a:ext cx="7662228" cy="541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98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5235" y="2400300"/>
            <a:ext cx="5885345" cy="4305300"/>
          </a:xfrm>
          <a:prstGeom prst="rect">
            <a:avLst/>
          </a:prstGeom>
        </p:spPr>
      </p:pic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1295400" y="228600"/>
            <a:ext cx="10896600" cy="861774"/>
          </a:xfrm>
        </p:spPr>
        <p:txBody>
          <a:bodyPr/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размера платы за содержание жилого помещения,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 частью 4 статьи 158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ЖК РФ </a:t>
            </a:r>
            <a:endParaRPr lang="ru-RU" sz="2800" b="1" i="1" dirty="0">
              <a:solidFill>
                <a:srgbClr val="FFFA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70" y="1465091"/>
            <a:ext cx="5791200" cy="5105399"/>
          </a:xfrm>
          <a:prstGeom prst="rect">
            <a:avLst/>
          </a:prstGeom>
        </p:spPr>
      </p:pic>
      <p:cxnSp>
        <p:nvCxnSpPr>
          <p:cNvPr id="11" name="Прямая со стрелкой 10"/>
          <p:cNvCxnSpPr/>
          <p:nvPr/>
        </p:nvCxnSpPr>
        <p:spPr>
          <a:xfrm flipH="1">
            <a:off x="9067801" y="5029200"/>
            <a:ext cx="1828799" cy="13597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aphicFrame>
        <p:nvGraphicFramePr>
          <p:cNvPr id="20" name="Схема 19"/>
          <p:cNvGraphicFramePr/>
          <p:nvPr>
            <p:extLst>
              <p:ext uri="{D42A27DB-BD31-4B8C-83A1-F6EECF244321}">
                <p14:modId xmlns:p14="http://schemas.microsoft.com/office/powerpoint/2010/main" val="675177666"/>
              </p:ext>
            </p:extLst>
          </p:nvPr>
        </p:nvGraphicFramePr>
        <p:xfrm>
          <a:off x="3200400" y="1371601"/>
          <a:ext cx="8889476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cxnSp>
        <p:nvCxnSpPr>
          <p:cNvPr id="23" name="Прямая со стрелкой 22"/>
          <p:cNvCxnSpPr/>
          <p:nvPr/>
        </p:nvCxnSpPr>
        <p:spPr>
          <a:xfrm>
            <a:off x="2133600" y="4968294"/>
            <a:ext cx="2113384" cy="12073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024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28599"/>
            <a:ext cx="10363200" cy="914401"/>
          </a:xfrm>
        </p:spPr>
        <p:txBody>
          <a:bodyPr/>
          <a:lstStyle/>
          <a:p>
            <a:pPr algn="ctr"/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размера платы за содержание жилого помещения, </a:t>
            </a:r>
            <a:b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частью 4 статьи 158 ЖК РФ </a:t>
            </a:r>
            <a:endParaRPr lang="ru-RU" sz="2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78668" y="2895600"/>
            <a:ext cx="91083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УО предложила </a:t>
            </a:r>
            <a:r>
              <a:rPr lang="ru-RU" sz="2000" dirty="0"/>
              <a:t>собственникам </a:t>
            </a:r>
            <a:r>
              <a:rPr lang="ru-RU" sz="2000" dirty="0" smtClean="0"/>
              <a:t>помещений, управляемых МКД утвердить  </a:t>
            </a:r>
            <a:r>
              <a:rPr lang="ru-RU" sz="2000" dirty="0"/>
              <a:t>тариф на содержание жилого помещения. </a:t>
            </a:r>
            <a:r>
              <a:rPr lang="ru-RU" sz="2000" dirty="0" smtClean="0"/>
              <a:t>Собственники утвердили перечни работ, но решение о размере платы не </a:t>
            </a:r>
            <a:r>
              <a:rPr lang="ru-RU" sz="2000" dirty="0"/>
              <a:t>приняли. 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33600" y="3962400"/>
            <a:ext cx="8763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УО направила в </a:t>
            </a:r>
            <a:r>
              <a:rPr lang="ru-RU" sz="2000" dirty="0" smtClean="0"/>
              <a:t>ОМСУ письмо с просьбой утвердить  размер платы для </a:t>
            </a:r>
            <a:r>
              <a:rPr lang="ru-RU" sz="2000" dirty="0"/>
              <a:t>собственников помещений </a:t>
            </a:r>
            <a:r>
              <a:rPr lang="ru-RU" sz="2000" dirty="0" smtClean="0"/>
              <a:t>управляемых МКД.</a:t>
            </a:r>
          </a:p>
          <a:p>
            <a:r>
              <a:rPr lang="ru-RU" sz="2000" dirty="0" smtClean="0"/>
              <a:t>ОМСУ отказано ввиду избрания собственниками способа управления.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76600" y="5029200"/>
            <a:ext cx="8763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ВЫВОД судов трех инстанций -  </a:t>
            </a:r>
            <a:r>
              <a:rPr lang="ru-RU" sz="2000" b="1" dirty="0" smtClean="0"/>
              <a:t>бездействия Администрации </a:t>
            </a:r>
            <a:r>
              <a:rPr lang="ru-RU" sz="2000" dirty="0" smtClean="0"/>
              <a:t>в </a:t>
            </a:r>
            <a:r>
              <a:rPr lang="ru-RU" sz="2000" dirty="0"/>
              <a:t>отказе УО </a:t>
            </a:r>
            <a:endParaRPr lang="ru-RU" sz="2000" dirty="0" smtClean="0"/>
          </a:p>
          <a:p>
            <a:r>
              <a:rPr lang="ru-RU" sz="2000" dirty="0" smtClean="0"/>
              <a:t>в </a:t>
            </a:r>
            <a:r>
              <a:rPr lang="ru-RU" sz="2000" dirty="0"/>
              <a:t>утверждении размера ежемесячной платы </a:t>
            </a:r>
            <a:r>
              <a:rPr lang="ru-RU" sz="2000" dirty="0" smtClean="0"/>
              <a:t>для </a:t>
            </a:r>
            <a:r>
              <a:rPr lang="ru-RU" sz="2000" dirty="0"/>
              <a:t>собственников помещений </a:t>
            </a:r>
            <a:r>
              <a:rPr lang="ru-RU" sz="2000" dirty="0" smtClean="0"/>
              <a:t>МКД, выбравших </a:t>
            </a:r>
            <a:r>
              <a:rPr lang="ru-RU" sz="2000" dirty="0"/>
              <a:t>способ </a:t>
            </a:r>
            <a:r>
              <a:rPr lang="ru-RU" sz="2000" dirty="0" smtClean="0"/>
              <a:t>управления, </a:t>
            </a:r>
            <a:r>
              <a:rPr lang="ru-RU" sz="2000" dirty="0"/>
              <a:t>но не принявших решение об установлении размера </a:t>
            </a:r>
            <a:r>
              <a:rPr lang="ru-RU" sz="2000" dirty="0" smtClean="0"/>
              <a:t>платы, </a:t>
            </a:r>
            <a:r>
              <a:rPr lang="ru-RU" sz="2000" b="1" dirty="0"/>
              <a:t>противоречат требованиям </a:t>
            </a:r>
            <a:r>
              <a:rPr lang="ru-RU" sz="2000" b="1" dirty="0" smtClean="0"/>
              <a:t>ч</a:t>
            </a:r>
            <a:r>
              <a:rPr lang="ru-RU" sz="2000" b="1" dirty="0"/>
              <a:t>. 4 ст. 158 ЖК РФ, п. 36 Правил № 491</a:t>
            </a:r>
            <a:r>
              <a:rPr lang="ru-RU" sz="2000" dirty="0"/>
              <a:t>, </a:t>
            </a:r>
            <a:r>
              <a:rPr lang="ru-RU" sz="2000" dirty="0" smtClean="0"/>
              <a:t>нарушают </a:t>
            </a:r>
            <a:r>
              <a:rPr lang="ru-RU" sz="2000" dirty="0"/>
              <a:t>права и законные интересы УО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914400" y="2082157"/>
            <a:ext cx="1082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О признании незаконным бездействия ОМСУ ввиду отказа утвердить размер 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</a:rPr>
              <a:t>ежемесячной платы </a:t>
            </a:r>
            <a:endParaRPr lang="ru-RU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за </a:t>
            </a:r>
            <a:r>
              <a:rPr lang="ru-RU" b="1" i="1" dirty="0">
                <a:solidFill>
                  <a:schemeClr val="accent2">
                    <a:lumMod val="50000"/>
                  </a:schemeClr>
                </a:solidFill>
              </a:rPr>
              <a:t>содержание жилого помещения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в порядке ч. 4 ст. 158 ЖК РФ.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940066" y="1435826"/>
            <a:ext cx="107947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Постановление Арбитражного суда Волго-Вятского округа </a:t>
            </a:r>
            <a:endParaRPr lang="ru-RU" b="1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от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20.02.2019 N Ф01-146/2019 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</a:rPr>
              <a:t>по делу N А79-14941/2017</a:t>
            </a:r>
          </a:p>
        </p:txBody>
      </p:sp>
      <p:cxnSp>
        <p:nvCxnSpPr>
          <p:cNvPr id="25" name="Соединительная линия уступом 24"/>
          <p:cNvCxnSpPr/>
          <p:nvPr/>
        </p:nvCxnSpPr>
        <p:spPr>
          <a:xfrm rot="16200000" flipH="1">
            <a:off x="571301" y="3666530"/>
            <a:ext cx="1214735" cy="762000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оединительная линия уступом 26"/>
          <p:cNvCxnSpPr/>
          <p:nvPr/>
        </p:nvCxnSpPr>
        <p:spPr>
          <a:xfrm rot="16200000" flipH="1">
            <a:off x="1736386" y="4830128"/>
            <a:ext cx="1524000" cy="1066800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304799" y="5583198"/>
            <a:ext cx="21935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Требование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УК УДОВЛЕТВОРЕНО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58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8991600" cy="3200400"/>
          </a:xfrm>
          <a:solidFill>
            <a:schemeClr val="bg2">
              <a:alpha val="40000"/>
            </a:schemeClr>
          </a:solidFill>
        </p:spPr>
        <p:txBody>
          <a:bodyPr>
            <a:noAutofit/>
          </a:bodyPr>
          <a:lstStyle/>
          <a:p>
            <a:pPr marL="0" indent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b="1" i="1" dirty="0" smtClean="0">
                <a:solidFill>
                  <a:prstClr val="black"/>
                </a:solidFill>
                <a:latin typeface="Cambria" panose="02040503050406030204" pitchFamily="18" charset="0"/>
                <a:cs typeface="Aharoni" panose="02010803020104030203" pitchFamily="2" charset="-79"/>
              </a:rPr>
              <a:t/>
            </a:r>
            <a:br>
              <a:rPr lang="ru-RU" sz="2800" b="1" i="1" dirty="0" smtClean="0">
                <a:solidFill>
                  <a:prstClr val="black"/>
                </a:solidFill>
                <a:latin typeface="Cambria" panose="02040503050406030204" pitchFamily="18" charset="0"/>
                <a:cs typeface="Aharoni" panose="02010803020104030203" pitchFamily="2" charset="-79"/>
              </a:rPr>
            </a:br>
            <a:r>
              <a:rPr lang="ru-RU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Реализация </a:t>
            </a:r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полномочий </a:t>
            </a: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органов </a:t>
            </a:r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самоуправления </a:t>
            </a: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осуществлению </a:t>
            </a: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</a:t>
            </a:r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жилищного </a:t>
            </a: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 </a:t>
            </a:r>
            <a:endParaRPr lang="ru-RU" sz="3200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4495800" y="4267200"/>
            <a:ext cx="7086600" cy="19812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Заместитель руководителя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государственной жилищной инспекции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Воронежской области – начальник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отдела правового регулирования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latin typeface="Calibri"/>
              </a:rPr>
              <a:t>		   Гарашкин Никита Александрович</a:t>
            </a:r>
            <a:endParaRPr lang="ru-RU" sz="2400" i="1" dirty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305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2704" y="1238725"/>
            <a:ext cx="12013096" cy="384721"/>
          </a:xfrm>
          <a:prstGeom prst="rect">
            <a:avLst/>
          </a:prstGeom>
          <a:solidFill>
            <a:schemeClr val="bg1">
              <a:alpha val="30000"/>
            </a:schemeClr>
          </a:solidFill>
        </p:spPr>
        <p:txBody>
          <a:bodyPr wrap="square">
            <a:spAutoFit/>
          </a:bodyPr>
          <a:lstStyle/>
          <a:p>
            <a:pPr marL="109728" algn="ctr">
              <a:spcAft>
                <a:spcPts val="200"/>
              </a:spcAft>
            </a:pPr>
            <a:endParaRPr lang="ru-RU" sz="19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676400" y="304800"/>
            <a:ext cx="96774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полномочий органов местного самоуправления </a:t>
            </a:r>
            <a:endParaRPr lang="ru-RU" sz="2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осуществлению муниципального жилищного контроля.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1716991"/>
            <a:ext cx="845820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Муниципальный жилищный контроль: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200" dirty="0" smtClean="0"/>
              <a:t>Собственные полномочия органов </a:t>
            </a:r>
            <a:r>
              <a:rPr lang="ru-RU" sz="2200" dirty="0"/>
              <a:t>местного самоуправления </a:t>
            </a:r>
            <a:endParaRPr lang="ru-RU" sz="2200" dirty="0" smtClean="0"/>
          </a:p>
          <a:p>
            <a:r>
              <a:rPr lang="ru-RU" sz="2200" dirty="0"/>
              <a:t> </a:t>
            </a:r>
            <a:r>
              <a:rPr lang="ru-RU" sz="2200" dirty="0" smtClean="0"/>
              <a:t>     (городского </a:t>
            </a:r>
            <a:r>
              <a:rPr lang="ru-RU" sz="2200" dirty="0"/>
              <a:t>округа, городского поселения, муниципального </a:t>
            </a:r>
            <a:r>
              <a:rPr lang="ru-RU" sz="2200" dirty="0" smtClean="0"/>
              <a:t>  </a:t>
            </a:r>
          </a:p>
          <a:p>
            <a:r>
              <a:rPr lang="ru-RU" sz="2200" dirty="0"/>
              <a:t> </a:t>
            </a:r>
            <a:r>
              <a:rPr lang="ru-RU" sz="2200" dirty="0" smtClean="0"/>
              <a:t>      района – в отношении </a:t>
            </a:r>
            <a:r>
              <a:rPr lang="ru-RU" sz="2200" dirty="0"/>
              <a:t>сельских </a:t>
            </a:r>
            <a:r>
              <a:rPr lang="ru-RU" sz="2200" dirty="0" smtClean="0"/>
              <a:t>поселений);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200" dirty="0" smtClean="0"/>
              <a:t>Соглашения о </a:t>
            </a:r>
            <a:r>
              <a:rPr lang="ru-RU" sz="2200" dirty="0"/>
              <a:t>перераспределении полномочий </a:t>
            </a:r>
            <a:r>
              <a:rPr lang="ru-RU" sz="2200" dirty="0" smtClean="0"/>
              <a:t>ОМСУ.</a:t>
            </a:r>
            <a:endParaRPr lang="ru-RU" sz="2200" dirty="0"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42820" y="3806684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Взаимодействие ГЖИ и ОМСУ: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02060"/>
                </a:solidFill>
              </a:rPr>
              <a:t>материалы </a:t>
            </a:r>
            <a:r>
              <a:rPr lang="ru-RU" sz="2000" dirty="0">
                <a:solidFill>
                  <a:srgbClr val="002060"/>
                </a:solidFill>
              </a:rPr>
              <a:t>по результатам проверок по муниципальному жилищному контролю направляются в </a:t>
            </a:r>
            <a:r>
              <a:rPr lang="ru-RU" sz="2000" dirty="0" smtClean="0">
                <a:solidFill>
                  <a:srgbClr val="002060"/>
                </a:solidFill>
              </a:rPr>
              <a:t>ГЖИ для возбуждения дел об административных правонарушениях;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02060"/>
                </a:solidFill>
              </a:rPr>
              <a:t>консультирование и методическая помощь по </a:t>
            </a:r>
            <a:r>
              <a:rPr lang="ru-RU" sz="2000" dirty="0">
                <a:solidFill>
                  <a:srgbClr val="002060"/>
                </a:solidFill>
              </a:rPr>
              <a:t>осуществлению </a:t>
            </a:r>
            <a:r>
              <a:rPr lang="ru-RU" sz="2000" dirty="0" smtClean="0">
                <a:solidFill>
                  <a:srgbClr val="002060"/>
                </a:solidFill>
              </a:rPr>
              <a:t>ОМСУ муниципального  жилищного контроля;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02060"/>
                </a:solidFill>
              </a:rPr>
              <a:t>заключение и перезаключение соглашений о </a:t>
            </a:r>
            <a:r>
              <a:rPr lang="ru-RU" sz="2000" dirty="0">
                <a:solidFill>
                  <a:srgbClr val="002060"/>
                </a:solidFill>
              </a:rPr>
              <a:t>взаимодействии между </a:t>
            </a:r>
          </a:p>
          <a:p>
            <a:r>
              <a:rPr lang="ru-RU" sz="2000" smtClean="0">
                <a:solidFill>
                  <a:srgbClr val="002060"/>
                </a:solidFill>
              </a:rPr>
              <a:t>      ГЖИ </a:t>
            </a:r>
            <a:r>
              <a:rPr lang="ru-RU" sz="2000" dirty="0" smtClean="0">
                <a:solidFill>
                  <a:srgbClr val="002060"/>
                </a:solidFill>
              </a:rPr>
              <a:t>и ОМСУ.</a:t>
            </a:r>
            <a:endParaRPr lang="ru-RU" sz="2000" dirty="0">
              <a:solidFill>
                <a:srgbClr val="00206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5836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1"/>
          <p:cNvSpPr txBox="1">
            <a:spLocks/>
          </p:cNvSpPr>
          <p:nvPr/>
        </p:nvSpPr>
        <p:spPr>
          <a:xfrm>
            <a:off x="8904312" y="6578600"/>
            <a:ext cx="1547664" cy="279400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endParaRPr lang="ru-RU" sz="1200" b="1" dirty="0">
              <a:solidFill>
                <a:srgbClr val="4D4D4D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 txBox="1">
            <a:spLocks/>
          </p:cNvSpPr>
          <p:nvPr/>
        </p:nvSpPr>
        <p:spPr bwMode="auto">
          <a:xfrm>
            <a:off x="1676399" y="304800"/>
            <a:ext cx="9148283" cy="762000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n-ea"/>
                <a:cs typeface="Times New Roman" panose="02020603050405020304" pitchFamily="18" charset="0"/>
              </a:rPr>
              <a:t>ПОВЕСТКА семинара- совещания</a:t>
            </a:r>
            <a:endParaRPr lang="ru-RU" sz="40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1329747"/>
              </p:ext>
            </p:extLst>
          </p:nvPr>
        </p:nvGraphicFramePr>
        <p:xfrm>
          <a:off x="381000" y="1447800"/>
          <a:ext cx="11582400" cy="5041901"/>
        </p:xfrm>
        <a:graphic>
          <a:graphicData uri="http://schemas.openxmlformats.org/drawingml/2006/table">
            <a:tbl>
              <a:tblPr firstRow="1" firstCol="1" bandRow="1">
                <a:tableStyleId>{22838BEF-8BB2-4498-84A7-C5851F593DF1}</a:tableStyleId>
              </a:tblPr>
              <a:tblGrid>
                <a:gridCol w="11582400">
                  <a:extLst>
                    <a:ext uri="{9D8B030D-6E8A-4147-A177-3AD203B41FA5}">
                      <a16:colId xmlns:a16="http://schemas.microsoft.com/office/drawing/2014/main" xmlns="" val="2625127190"/>
                    </a:ext>
                  </a:extLst>
                </a:gridCol>
              </a:tblGrid>
              <a:tr h="812060"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1. Приветственное слово руководителя государственной жилищной инспекции Воронежской области </a:t>
                      </a:r>
                    </a:p>
                    <a:p>
                      <a:pPr marL="0" marR="0" lvl="0" indent="0" algn="l" defTabSz="91440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Д.И. Гончаровой.</a:t>
                      </a:r>
                    </a:p>
                  </a:txBody>
                  <a:tcPr marL="7302" marR="7302" marT="0" marB="0"/>
                </a:tc>
                <a:extLst>
                  <a:ext uri="{0D108BD9-81ED-4DB2-BD59-A6C34878D82A}">
                    <a16:rowId xmlns:a16="http://schemas.microsoft.com/office/drawing/2014/main" xmlns="" val="1881619884"/>
                  </a:ext>
                </a:extLst>
              </a:tr>
              <a:tr h="686313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2. Реализация непосредственного способа управления собственниками помещений МКД: 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порядок и регулирование вопроса органами местного самоуправления (Ю.А.</a:t>
                      </a:r>
                      <a:r>
                        <a:rPr lang="ru-RU" sz="1800" b="1" i="1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Зорина</a:t>
                      </a: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). </a:t>
                      </a:r>
                      <a:endParaRPr lang="ru-RU" sz="2000" b="1" i="1" dirty="0" smtClean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" marR="7302" marT="0" marB="0"/>
                </a:tc>
                <a:extLst>
                  <a:ext uri="{0D108BD9-81ED-4DB2-BD59-A6C34878D82A}">
                    <a16:rowId xmlns:a16="http://schemas.microsoft.com/office/drawing/2014/main" xmlns="" val="2063190258"/>
                  </a:ext>
                </a:extLst>
              </a:tr>
              <a:tr h="753939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3. Определение размера платы за содержание жилого помещения, в соответствии с частью 4 статьи 158         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Жилищного кодекса Российской Федерации (Н.А. Гарашкин). </a:t>
                      </a:r>
                      <a:endParaRPr lang="ru-RU" sz="2000" b="1" i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" marR="7302" marT="0" marB="0"/>
                </a:tc>
                <a:extLst>
                  <a:ext uri="{0D108BD9-81ED-4DB2-BD59-A6C34878D82A}">
                    <a16:rowId xmlns:a16="http://schemas.microsoft.com/office/drawing/2014/main" xmlns="" val="3209608304"/>
                  </a:ext>
                </a:extLst>
              </a:tr>
              <a:tr h="753939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4. </a:t>
                      </a:r>
                      <a:r>
                        <a:rPr lang="ru-RU" sz="20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Реализация полномочий органов местного самоуправления по осуществлению муниципального 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20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жилищного контроля (Н.А. Гарашкин). </a:t>
                      </a:r>
                      <a:endParaRPr lang="ru-RU" sz="2400" b="1" i="1" dirty="0" smtClean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" marR="7302" marT="0" marB="0"/>
                </a:tc>
                <a:extLst>
                  <a:ext uri="{0D108BD9-81ED-4DB2-BD59-A6C34878D82A}">
                    <a16:rowId xmlns:a16="http://schemas.microsoft.com/office/drawing/2014/main" xmlns="" val="413625417"/>
                  </a:ext>
                </a:extLst>
              </a:tr>
              <a:tr h="706826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5. </a:t>
                      </a:r>
                      <a:r>
                        <a:rPr lang="ru-RU" sz="20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Изменение с 1 января 2019 г. порядка начисления платы за коммунальную услугу по отоплению 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20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(Е.В. Ковешникова). </a:t>
                      </a:r>
                      <a:endParaRPr lang="ru-RU" sz="2400" b="1" i="1" dirty="0" smtClean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" marR="7302" marT="0" marB="0"/>
                </a:tc>
                <a:extLst>
                  <a:ext uri="{0D108BD9-81ED-4DB2-BD59-A6C34878D82A}">
                    <a16:rowId xmlns:a16="http://schemas.microsoft.com/office/drawing/2014/main" xmlns="" val="202616155"/>
                  </a:ext>
                </a:extLst>
              </a:tr>
              <a:tr h="664412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6. Особенности создания и содержания контейнерных площадок МКД и предоставления коммунальной </a:t>
                      </a:r>
                    </a:p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b="1" i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услуги по вывозу ТКО собственникам жилых домов (А.А. Егоров).</a:t>
                      </a:r>
                    </a:p>
                  </a:txBody>
                  <a:tcPr marL="7302" marR="7302" marT="0" marB="0"/>
                </a:tc>
                <a:extLst>
                  <a:ext uri="{0D108BD9-81ED-4DB2-BD59-A6C34878D82A}">
                    <a16:rowId xmlns:a16="http://schemas.microsoft.com/office/drawing/2014/main" xmlns="" val="529999109"/>
                  </a:ext>
                </a:extLst>
              </a:tr>
              <a:tr h="664412">
                <a:tc>
                  <a:txBody>
                    <a:bodyPr/>
                    <a:lstStyle/>
                    <a:p>
                      <a:pPr mar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None/>
                      </a:pPr>
                      <a:r>
                        <a:rPr lang="ru-RU" sz="1800" b="1" i="1" dirty="0" smtClean="0">
                          <a:solidFill>
                            <a:srgbClr val="00206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ru-RU" sz="1800" b="1" i="1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 Разное</a:t>
                      </a:r>
                      <a:endParaRPr lang="ru-RU" sz="1800" b="1" i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302" marR="730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88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457200"/>
            <a:ext cx="7200900" cy="3352800"/>
          </a:xfrm>
          <a:solidFill>
            <a:schemeClr val="bg2">
              <a:alpha val="40000"/>
            </a:schemeClr>
          </a:solidFill>
        </p:spPr>
        <p:txBody>
          <a:bodyPr>
            <a:noAutofit/>
          </a:bodyPr>
          <a:lstStyle/>
          <a:p>
            <a:pPr algn="ctr">
              <a:lnSpc>
                <a:spcPct val="107000"/>
              </a:lnSpc>
              <a:spcBef>
                <a:spcPts val="600"/>
              </a:spcBef>
            </a:pP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с 1 января 2019 г. </a:t>
            </a:r>
            <a:b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порядка начисления платы </a:t>
            </a: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коммунальную услугу по </a:t>
            </a: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отоплению</a:t>
            </a:r>
            <a:b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5029200" y="4343400"/>
            <a:ext cx="6302150" cy="17145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sz="2400" b="1" i="1" dirty="0">
                <a:solidFill>
                  <a:srgbClr val="1F497D">
                    <a:lumMod val="75000"/>
                  </a:srgbClr>
                </a:solidFill>
              </a:rPr>
              <a:t>начальник отдела надзора за начислением платы за коммунальные услуги </a:t>
            </a:r>
            <a:endParaRPr lang="ru-RU" sz="2400" b="1" i="1" dirty="0" smtClean="0">
              <a:solidFill>
                <a:srgbClr val="1F497D">
                  <a:lumMod val="75000"/>
                </a:srgbClr>
              </a:solidFill>
            </a:endParaRP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sz="2400" b="1" i="1" dirty="0" smtClean="0">
                <a:solidFill>
                  <a:srgbClr val="1F497D">
                    <a:lumMod val="75000"/>
                  </a:srgbClr>
                </a:solidFill>
              </a:rPr>
              <a:t>и </a:t>
            </a:r>
            <a:r>
              <a:rPr lang="ru-RU" sz="2400" b="1" i="1" dirty="0">
                <a:solidFill>
                  <a:srgbClr val="1F497D">
                    <a:lumMod val="75000"/>
                  </a:srgbClr>
                </a:solidFill>
              </a:rPr>
              <a:t>установлением нормативов </a:t>
            </a:r>
          </a:p>
          <a:p>
            <a:pPr marL="0" indent="0" algn="r"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ru-RU" sz="2400" b="1" i="1" dirty="0">
                <a:solidFill>
                  <a:prstClr val="black"/>
                </a:solidFill>
              </a:rPr>
              <a:t>Ковешникова Елена Вячеславовна</a:t>
            </a:r>
            <a:endParaRPr lang="ru-RU" sz="2400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99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7408" y="260648"/>
            <a:ext cx="7886700" cy="965523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Изменения с </a:t>
            </a:r>
            <a:r>
              <a:rPr lang="ru-RU" sz="2400" b="1" dirty="0"/>
              <a:t>1 января 2019 года порядка расчета размера платы за отопление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7408" y="1331876"/>
            <a:ext cx="8424936" cy="519346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>
                <a:solidFill>
                  <a:srgbClr val="C00000"/>
                </a:solidFill>
              </a:rPr>
              <a:t>Внесены изменения в Правила № 354:</a:t>
            </a:r>
          </a:p>
          <a:p>
            <a:r>
              <a:rPr lang="ru-RU" sz="1800" dirty="0"/>
              <a:t>постановление Правительства Российской Федерации от 28.12.2018 № 1708 «О внесении изменений в Правила предоставления коммунальных услуг собственникам и пользователям помещений в многоквартирных домах и жилых домов по вопросу предоставления коммунальной услуги по отоплению в многоквартирном доме» </a:t>
            </a:r>
            <a:r>
              <a:rPr lang="ru-RU" sz="1800" b="1" dirty="0">
                <a:solidFill>
                  <a:schemeClr val="accent1"/>
                </a:solidFill>
              </a:rPr>
              <a:t>(вступило в силу 01.01.2019)</a:t>
            </a:r>
          </a:p>
          <a:p>
            <a:r>
              <a:rPr lang="ru-RU" sz="1800" i="1" dirty="0"/>
              <a:t> </a:t>
            </a:r>
            <a:r>
              <a:rPr lang="ru-RU" sz="1800" dirty="0"/>
              <a:t>постановление Правительства Российской Федерации от 23.02.2019 №</a:t>
            </a:r>
            <a:r>
              <a:rPr lang="en-US" sz="1800" dirty="0"/>
              <a:t> 184</a:t>
            </a:r>
            <a:r>
              <a:rPr lang="ru-RU" sz="1800" dirty="0"/>
              <a:t> «О внесении изменений в Правила предоставления коммунальных услуг собственникам и пользователям помещений в многоквартирных домах и жилых домов» </a:t>
            </a:r>
            <a:r>
              <a:rPr lang="ru-RU" sz="1800" b="1" dirty="0">
                <a:solidFill>
                  <a:schemeClr val="accent1"/>
                </a:solidFill>
              </a:rPr>
              <a:t>(вступило в силу 25.02.2019)</a:t>
            </a:r>
          </a:p>
          <a:p>
            <a:pPr marL="0" indent="0">
              <a:buNone/>
            </a:pPr>
            <a:r>
              <a:rPr lang="ru-RU" sz="1800" dirty="0">
                <a:solidFill>
                  <a:srgbClr val="C00000"/>
                </a:solidFill>
              </a:rPr>
              <a:t>Основания изменений Правил № 354:</a:t>
            </a:r>
          </a:p>
          <a:p>
            <a:r>
              <a:rPr lang="ru-RU" sz="1800" dirty="0"/>
              <a:t>Постановление Конституционного Суда Российской Федерации от 10.07.2018 N 30-П</a:t>
            </a:r>
          </a:p>
          <a:p>
            <a:r>
              <a:rPr lang="ru-RU" sz="1800" dirty="0"/>
              <a:t>Постановление Конституционного Суда Российской Федерации от 20.12.2018 N 46-П</a:t>
            </a:r>
          </a:p>
          <a:p>
            <a:pPr marL="0" indent="0">
              <a:buNone/>
            </a:pPr>
            <a:endParaRPr lang="ru-RU" sz="1800" i="1" dirty="0"/>
          </a:p>
          <a:p>
            <a:pPr marL="0" indent="0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85001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476672"/>
            <a:ext cx="8596668" cy="65916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Что именно изменилось?</a:t>
            </a:r>
            <a:endParaRPr lang="ru-RU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677334" y="1268760"/>
                <a:ext cx="8596668" cy="4772603"/>
              </a:xfrm>
              <a:prstGeom prst="rect">
                <a:avLst/>
              </a:prstGeom>
            </p:spPr>
            <p:txBody>
              <a:bodyPr>
                <a:normAutofit lnSpcReduction="10000"/>
              </a:bodyPr>
              <a:lstStyle/>
              <a:p>
                <a:pPr>
                  <a:buFont typeface="+mj-lt"/>
                  <a:buAutoNum type="arabicPeriod"/>
                </a:pPr>
                <a:r>
                  <a:rPr lang="ru-RU" sz="2000" dirty="0" smtClean="0"/>
                  <a:t>Расчет размера платы за отопление производится исходя из суммы объемов:</a:t>
                </a:r>
              </a:p>
              <a:p>
                <a:pPr>
                  <a:buFontTx/>
                  <a:buChar char="-"/>
                </a:pPr>
                <a:r>
                  <a:rPr lang="ru-RU" sz="2000" dirty="0" smtClean="0"/>
                  <a:t>индивидуального потребления тепловой энергии</a:t>
                </a:r>
              </a:p>
              <a:p>
                <a:pPr>
                  <a:buFontTx/>
                  <a:buChar char="-"/>
                </a:pPr>
                <a:r>
                  <a:rPr lang="ru-RU" sz="2000" dirty="0" smtClean="0"/>
                  <a:t>потребления тепловой энергии в целях содержания общего имущества</a:t>
                </a:r>
              </a:p>
              <a:p>
                <a:pPr marL="0" indent="0">
                  <a:buNone/>
                </a:pPr>
                <a:r>
                  <a:rPr lang="ru-RU" sz="2000" dirty="0" smtClean="0"/>
                  <a:t>т.е. по формуле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24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ru-RU" sz="24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ru-RU" sz="240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sSubSup>
                          <m:sSubSupPr>
                            <m:ctrlPr>
                              <a:rPr lang="ru-RU" sz="240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𝑖</m:t>
                            </m:r>
                          </m:sub>
                          <m:sup>
                            <m:r>
                              <a:rPr lang="ru-RU" sz="24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ои</m:t>
                            </m:r>
                          </m:sup>
                        </m:sSubSup>
                      </m:e>
                    </m:d>
                    <m:r>
                      <a:rPr lang="ru-RU" sz="24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ru-RU" sz="24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e>
                      <m:sup>
                        <m:r>
                          <a:rPr lang="ru-RU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т</m:t>
                        </m:r>
                      </m:sup>
                    </m:sSup>
                  </m:oMath>
                </a14:m>
                <a:endParaRPr lang="ru-RU" sz="2400" dirty="0" smtClean="0"/>
              </a:p>
              <a:p>
                <a:pPr>
                  <a:spcBef>
                    <a:spcPts val="2400"/>
                  </a:spcBef>
                  <a:buFont typeface="+mj-lt"/>
                  <a:buAutoNum type="arabicPeriod" startAt="2"/>
                </a:pPr>
                <a:r>
                  <a:rPr lang="ru-RU" sz="2000" dirty="0" smtClean="0"/>
                  <a:t>Собственники </a:t>
                </a:r>
                <a:r>
                  <a:rPr lang="ru-RU" sz="2000" dirty="0"/>
                  <a:t>неотапливаемых помещений и помещений с автономным </a:t>
                </a:r>
                <a:r>
                  <a:rPr lang="ru-RU" sz="2000" dirty="0" smtClean="0"/>
                  <a:t>отоплением освобождены от оплаты </a:t>
                </a:r>
                <a:r>
                  <a:rPr lang="ru-RU" sz="2000" dirty="0"/>
                  <a:t>индивидуального потребления тепловой </a:t>
                </a:r>
                <a:r>
                  <a:rPr lang="ru-RU" sz="2000" dirty="0" smtClean="0"/>
                  <a:t>энергии от системы централизованного теплоснабжения</a:t>
                </a:r>
              </a:p>
              <a:p>
                <a:pPr>
                  <a:spcBef>
                    <a:spcPts val="2400"/>
                  </a:spcBef>
                  <a:buFont typeface="+mj-lt"/>
                  <a:buAutoNum type="arabicPeriod" startAt="3"/>
                </a:pPr>
                <a:r>
                  <a:rPr lang="ru-RU" sz="2000" dirty="0" smtClean="0"/>
                  <a:t>Расчет размера платы по показаниям индивидуальных приборов учета (ИПУ) осуществляется независимо от количества установленных ИПУ в многоквартирном доме (МКД)</a:t>
                </a:r>
                <a:endParaRPr lang="ru-RU" sz="2000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1268760"/>
                <a:ext cx="8596668" cy="4772603"/>
              </a:xfrm>
              <a:prstGeom prst="rect">
                <a:avLst/>
              </a:prstGeom>
              <a:blipFill rotWithShape="0">
                <a:blip r:embed="rId2"/>
                <a:stretch>
                  <a:fillRect l="-709" t="-1405" r="-1064" b="-76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230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614" y="181897"/>
            <a:ext cx="8596668" cy="51514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Варианты расчетов размера платы за отопление</a:t>
            </a:r>
            <a:endParaRPr lang="ru-RU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19336" y="764704"/>
                <a:ext cx="9704673" cy="5935462"/>
              </a:xfrm>
              <a:prstGeom prst="rect">
                <a:avLst/>
              </a:prstGeo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dirty="0" smtClean="0">
                    <a:solidFill>
                      <a:srgbClr val="C00000"/>
                    </a:solidFill>
                  </a:rPr>
                  <a:t>! На территории Воронежской области оплата </a:t>
                </a:r>
                <a:r>
                  <a:rPr lang="ru-RU" dirty="0">
                    <a:solidFill>
                      <a:srgbClr val="C00000"/>
                    </a:solidFill>
                  </a:rPr>
                  <a:t>коммунальной услуги по отоплению </a:t>
                </a:r>
                <a:r>
                  <a:rPr lang="ru-RU" dirty="0" smtClean="0">
                    <a:solidFill>
                      <a:srgbClr val="C00000"/>
                    </a:solidFill>
                  </a:rPr>
                  <a:t>осуществляется в </a:t>
                </a:r>
                <a:r>
                  <a:rPr lang="ru-RU" dirty="0">
                    <a:solidFill>
                      <a:srgbClr val="C00000"/>
                    </a:solidFill>
                  </a:rPr>
                  <a:t>течение отопительного периода</a:t>
                </a:r>
              </a:p>
              <a:p>
                <a:pPr marL="0" indent="0">
                  <a:spcBef>
                    <a:spcPts val="2400"/>
                  </a:spcBef>
                  <a:buNone/>
                </a:pPr>
                <a:r>
                  <a:rPr lang="ru-RU" dirty="0" smtClean="0">
                    <a:solidFill>
                      <a:schemeClr val="accent1"/>
                    </a:solidFill>
                  </a:rPr>
                  <a:t>Вариант 1.</a:t>
                </a:r>
                <a:r>
                  <a:rPr lang="ru-RU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r>
                  <a:rPr lang="ru-RU" dirty="0" smtClean="0"/>
                  <a:t>МКД не оборудован общедомовым прибором учета тепловой энергии (ОДПУ). Применяются формулы 2(3) и 2(5), при этом показания ИПУ в расчет не принимаются</a:t>
                </a:r>
              </a:p>
              <a:p>
                <a:pPr marL="400050" lvl="1" indent="0">
                  <a:spcBef>
                    <a:spcPts val="600"/>
                  </a:spcBef>
                  <a:buNone/>
                </a:pPr>
                <a:r>
                  <a:rPr lang="ru-RU" sz="1500" dirty="0" smtClean="0"/>
                  <a:t>формула 2(3)</a:t>
                </a:r>
                <a:endParaRPr lang="ru-RU" sz="1500" dirty="0"/>
              </a:p>
              <a:p>
                <a:pPr marL="0" indent="0" algn="ctr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sz="20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ru-RU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ru-RU" sz="200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ru-RU" sz="2000" i="1" smtClean="0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ru-RU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ru-RU" sz="2000" i="1" smtClean="0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ru-RU" sz="2000" i="1" smtClean="0">
                                    <a:latin typeface="Cambria Math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ru-RU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sSup>
                              <m:sSupPr>
                                <m:ctrlPr>
                                  <a:rPr lang="ru-RU" sz="2000" i="1" smtClean="0">
                                    <a:latin typeface="Cambria Math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p>
                                <m:r>
                                  <a:rPr lang="ru-RU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ои</m:t>
                                </m:r>
                              </m:sup>
                            </m:sSup>
                            <m:r>
                              <a:rPr lang="ru-RU" sz="20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sSup>
                              <m:sSupPr>
                                <m:ctrlPr>
                                  <a:rPr lang="ru-RU" sz="2000" i="1" smtClean="0">
                                    <a:latin typeface="Cambria Math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sup>
                                <m:r>
                                  <a:rPr lang="ru-RU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Т</m:t>
                                </m:r>
                              </m:sup>
                            </m:sSup>
                            <m:r>
                              <a:rPr lang="ru-RU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d>
                              <m:dPr>
                                <m:ctrlPr>
                                  <a:rPr lang="ru-RU" sz="2000" i="1" smtClean="0">
                                    <a:latin typeface="Cambria Math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ru-RU" sz="2000" i="1" smtClean="0"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p>
                                    <m:r>
                                      <a:rPr lang="ru-RU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об</m:t>
                                    </m:r>
                                  </m:sup>
                                </m:sSup>
                                <m:r>
                                  <a:rPr lang="ru-RU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ru-RU" sz="2000" b="0" i="1" smtClean="0"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p>
                                    <m:r>
                                      <a:rPr lang="ru-RU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инд</m:t>
                                    </m:r>
                                  </m:sup>
                                </m:sSup>
                              </m:e>
                            </m:d>
                          </m:num>
                          <m:den>
                            <m:sSup>
                              <m:sSupPr>
                                <m:ctrlPr>
                                  <a:rPr lang="ru-RU" sz="2000" i="1" smtClean="0">
                                    <a:latin typeface="Cambria Math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p>
                                <m:r>
                                  <a:rPr lang="ru-RU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об</m:t>
                                </m:r>
                              </m:sup>
                            </m:sSup>
                            <m:r>
                              <a:rPr lang="ru-RU" sz="20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×</m:t>
                            </m:r>
                            <m:d>
                              <m:dPr>
                                <m:ctrlPr>
                                  <a:rPr lang="ru-RU" sz="2000" i="1" smtClean="0">
                                    <a:latin typeface="Cambria Math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p>
                                  <m:sSupPr>
                                    <m:ctrlPr>
                                      <a:rPr lang="ru-RU" sz="2000" i="1" smtClean="0"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p>
                                    <m:r>
                                      <a:rPr lang="ru-RU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об</m:t>
                                    </m:r>
                                  </m:sup>
                                </m:sSup>
                                <m:r>
                                  <a:rPr lang="ru-RU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ru-RU" sz="2000" b="0" i="1" smtClean="0"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p>
                                    <m:r>
                                      <a:rPr lang="ru-RU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инд</m:t>
                                    </m:r>
                                  </m:sup>
                                </m:sSup>
                                <m:r>
                                  <a:rPr lang="ru-RU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sSup>
                                  <m:sSupPr>
                                    <m:ctrlPr>
                                      <a:rPr lang="ru-RU" sz="2000" b="0" i="1" smtClean="0">
                                        <a:latin typeface="Cambria Math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p>
                                    <m:r>
                                      <a:rPr lang="ru-RU" sz="20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ои</m:t>
                                    </m:r>
                                  </m:sup>
                                </m:sSup>
                              </m:e>
                            </m:d>
                          </m:den>
                        </m:f>
                      </m:e>
                    </m:d>
                    <m:r>
                      <a:rPr lang="ru-RU" sz="20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ru-RU" sz="2000" i="1" smtClean="0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𝑇</m:t>
                        </m:r>
                      </m:e>
                      <m:sup>
                        <m:r>
                          <a:rPr lang="ru-RU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Т</m:t>
                        </m:r>
                      </m:sup>
                    </m:sSup>
                  </m:oMath>
                </a14:m>
                <a:r>
                  <a:rPr lang="ru-RU" sz="2000" dirty="0" smtClean="0"/>
                  <a:t> </a:t>
                </a:r>
              </a:p>
              <a:p>
                <a:pPr marL="400050" lvl="1" indent="0">
                  <a:spcBef>
                    <a:spcPts val="0"/>
                  </a:spcBef>
                  <a:buNone/>
                </a:pPr>
                <a:r>
                  <a:rPr lang="ru-RU" sz="1500" dirty="0" smtClean="0"/>
                  <a:t>формула 2(5)</a:t>
                </a:r>
                <a:endParaRPr lang="ru-RU" sz="1500" dirty="0"/>
              </a:p>
              <a:p>
                <a:pPr marL="0" indent="0" algn="ctr"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ru-RU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ru-RU" sz="2000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ru-RU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ru-RU" sz="2000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2000" i="1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p>
                              <m: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Т</m:t>
                              </m:r>
                            </m:sup>
                          </m:sSup>
                          <m:r>
                            <a:rPr lang="ru-R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d>
                            <m:dPr>
                              <m:ctrlPr>
                                <a:rPr lang="ru-RU" sz="2000" i="1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ru-RU" sz="2000" i="1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p>
                                  <m:r>
                                    <a:rPr lang="ru-RU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об</m:t>
                                  </m:r>
                                </m:sup>
                              </m:sSup>
                              <m: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ru-RU" sz="2000" i="1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p>
                                  <m:r>
                                    <a:rPr lang="ru-RU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инд</m:t>
                                  </m:r>
                                </m:sup>
                              </m:sSup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ru-RU" sz="2000" i="1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об</m:t>
                              </m:r>
                            </m:sup>
                          </m:sSup>
                          <m:r>
                            <a:rPr lang="ru-R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ru-RU" sz="2000" i="1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инд</m:t>
                              </m:r>
                            </m:sup>
                          </m:sSup>
                          <m:r>
                            <a:rPr lang="ru-R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ru-RU" sz="2000" i="1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ои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ru-RU" sz="2000" dirty="0"/>
              </a:p>
              <a:p>
                <a:pPr marL="0" indent="0">
                  <a:spcBef>
                    <a:spcPts val="1800"/>
                  </a:spcBef>
                  <a:buNone/>
                </a:pPr>
                <a:r>
                  <a:rPr lang="ru-RU" dirty="0" smtClean="0">
                    <a:solidFill>
                      <a:schemeClr val="accent1"/>
                    </a:solidFill>
                  </a:rPr>
                  <a:t>Вариант 2.</a:t>
                </a:r>
                <a:r>
                  <a:rPr lang="ru-RU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r>
                  <a:rPr lang="ru-RU" dirty="0"/>
                  <a:t>МКД </a:t>
                </a:r>
                <a:r>
                  <a:rPr lang="ru-RU" dirty="0" smtClean="0"/>
                  <a:t>оборудован ОДПУ, при этом ИПУ нет ни в одном помещении. Применяются </a:t>
                </a:r>
                <a:r>
                  <a:rPr lang="ru-RU" dirty="0"/>
                  <a:t>формулы </a:t>
                </a:r>
                <a:r>
                  <a:rPr lang="ru-RU" dirty="0" smtClean="0"/>
                  <a:t>3 и 3(6)</a:t>
                </a:r>
              </a:p>
              <a:p>
                <a:pPr marL="400050" lvl="1" indent="0">
                  <a:buNone/>
                </a:pPr>
                <a:r>
                  <a:rPr lang="ru-RU" sz="1500" dirty="0" smtClean="0"/>
                  <a:t>формула 3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ru-RU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sz="2000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ru-RU" sz="200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0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000" b="0" i="1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×</m:t>
                              </m:r>
                              <m:d>
                                <m:dPr>
                                  <m:ctrlPr>
                                    <a:rPr lang="en-US" sz="2000" b="0" i="1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sz="2000" b="0" i="1" smtClean="0">
                                          <a:latin typeface="Cambria Math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𝑉</m:t>
                                      </m:r>
                                    </m:e>
                                    <m:sup>
                                      <m:r>
                                        <a:rPr lang="ru-RU" sz="20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д</m:t>
                                      </m:r>
                                    </m:sup>
                                  </m:sSup>
                                  <m:r>
                                    <a:rPr lang="ru-RU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−</m:t>
                                  </m:r>
                                  <m:nary>
                                    <m:naryPr>
                                      <m:chr m:val="∑"/>
                                      <m:subHide m:val="on"/>
                                      <m:supHide m:val="on"/>
                                      <m:ctrlPr>
                                        <a:rPr lang="ru-RU" sz="2000" b="0" i="1" smtClean="0">
                                          <a:latin typeface="Cambria Math"/>
                                          <a:ea typeface="Cambria Math" panose="02040503050406030204" pitchFamily="18" charset="0"/>
                                        </a:rPr>
                                      </m:ctrlPr>
                                    </m:naryPr>
                                    <m:sub/>
                                    <m:sup/>
                                    <m:e>
                                      <m:sSub>
                                        <m:sSubPr>
                                          <m:ctrlPr>
                                            <a:rPr lang="ru-RU" sz="2000" b="0" i="1" smtClean="0">
                                              <a:latin typeface="Cambria Math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𝑉</m:t>
                                          </m:r>
                                        </m:e>
                                        <m:sub>
                                          <m:r>
                                            <a:rPr lang="en-US" sz="2000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nary>
                                </m:e>
                              </m:d>
                            </m:num>
                            <m:den>
                              <m:sSup>
                                <m:sSupPr>
                                  <m:ctrlPr>
                                    <a:rPr lang="en-US" sz="2000" b="0" i="1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p>
                                  <m:r>
                                    <a:rPr lang="ru-RU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об</m:t>
                                  </m:r>
                                </m:sup>
                              </m:sSup>
                            </m:den>
                          </m:f>
                        </m:e>
                      </m:d>
                      <m:r>
                        <a:rPr lang="ru-RU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ru-RU" sz="2000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e>
                        <m:sup>
                          <m: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Т</m:t>
                          </m:r>
                        </m:sup>
                      </m:sSup>
                    </m:oMath>
                  </m:oMathPara>
                </a14:m>
                <a:endParaRPr lang="ru-RU" sz="2000" dirty="0" smtClean="0"/>
              </a:p>
              <a:p>
                <a:pPr marL="400050" lvl="1" indent="0">
                  <a:spcBef>
                    <a:spcPts val="0"/>
                  </a:spcBef>
                  <a:buNone/>
                </a:pPr>
                <a:r>
                  <a:rPr lang="ru-RU" sz="1500" dirty="0"/>
                  <a:t>формула 3(6)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ru-RU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ru-RU" sz="2000" i="1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ru-RU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ru-RU" sz="2000" i="1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2000" i="1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p>
                              <m:r>
                                <a:rPr lang="ru-RU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д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ru-RU" sz="2000" i="1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об</m:t>
                              </m:r>
                            </m:sup>
                          </m:sSup>
                          <m:r>
                            <a:rPr lang="ru-R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sSup>
                            <m:sSupPr>
                              <m:ctrlPr>
                                <a:rPr lang="ru-RU" sz="2000" i="1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инд</m:t>
                              </m:r>
                            </m:sup>
                          </m:sSup>
                          <m:r>
                            <a:rPr lang="ru-R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ru-RU" sz="2000" i="1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p>
                              <m:r>
                                <a:rPr lang="ru-RU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ои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ru-RU" sz="2000" dirty="0"/>
              </a:p>
              <a:p>
                <a:pPr marL="0" indent="0">
                  <a:buNone/>
                </a:pPr>
                <a:endParaRPr lang="ru-RU" dirty="0" smtClean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9336" y="764704"/>
                <a:ext cx="9704673" cy="5935462"/>
              </a:xfrm>
              <a:prstGeom prst="rect">
                <a:avLst/>
              </a:prstGeom>
              <a:blipFill rotWithShape="0">
                <a:blip r:embed="rId2"/>
                <a:stretch>
                  <a:fillRect l="-565" t="-616" r="-81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77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79376" y="980728"/>
                <a:ext cx="8928992" cy="5472608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1800"/>
                  </a:spcBef>
                  <a:buNone/>
                </a:pPr>
                <a:r>
                  <a:rPr lang="ru-RU" dirty="0" smtClean="0">
                    <a:solidFill>
                      <a:schemeClr val="accent1"/>
                    </a:solidFill>
                  </a:rPr>
                  <a:t>Вариант 3.</a:t>
                </a:r>
                <a:r>
                  <a:rPr lang="ru-RU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r>
                  <a:rPr lang="ru-RU" dirty="0"/>
                  <a:t>МКД оборудован </a:t>
                </a:r>
                <a:r>
                  <a:rPr lang="ru-RU" dirty="0" smtClean="0"/>
                  <a:t>ОДПУ, при этом в </a:t>
                </a:r>
                <a:r>
                  <a:rPr lang="ru-RU" dirty="0"/>
                  <a:t>отдельных помещениях есть ИПУ</a:t>
                </a:r>
                <a:r>
                  <a:rPr lang="ru-RU" dirty="0" smtClean="0"/>
                  <a:t>. </a:t>
                </a:r>
                <a:r>
                  <a:rPr lang="ru-RU" dirty="0"/>
                  <a:t>Применяются формулы </a:t>
                </a:r>
                <a:r>
                  <a:rPr lang="ru-RU" dirty="0" smtClean="0"/>
                  <a:t>3(1) </a:t>
                </a:r>
                <a:r>
                  <a:rPr lang="ru-RU" dirty="0"/>
                  <a:t>и </a:t>
                </a:r>
                <a:r>
                  <a:rPr lang="ru-RU" dirty="0" smtClean="0"/>
                  <a:t>3(7)</a:t>
                </a:r>
                <a:endParaRPr lang="ru-RU" dirty="0"/>
              </a:p>
              <a:p>
                <a:pPr marL="400050" lvl="1" indent="0">
                  <a:buNone/>
                </a:pPr>
                <a:r>
                  <a:rPr lang="ru-RU" sz="1500" dirty="0"/>
                  <a:t>формула </a:t>
                </a:r>
                <a:r>
                  <a:rPr lang="ru-RU" sz="1500" dirty="0" smtClean="0"/>
                  <a:t>3(1)</a:t>
                </a:r>
                <a:endParaRPr lang="ru-RU" sz="15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ru-RU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sz="2000" i="1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ru-RU" sz="2000" i="1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2000" i="1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000" i="1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×</m:t>
                              </m:r>
                              <m:d>
                                <m:dPr>
                                  <m:ctrlPr>
                                    <a:rPr lang="en-US" sz="2000" i="1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sz="2000" i="1">
                                          <a:latin typeface="Cambria Math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0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𝑉</m:t>
                                      </m:r>
                                    </m:e>
                                    <m:sup>
                                      <m:r>
                                        <a:rPr lang="ru-RU" sz="20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д</m:t>
                                      </m:r>
                                    </m:sup>
                                  </m:sSup>
                                  <m:r>
                                    <a:rPr lang="ru-RU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−</m:t>
                                  </m:r>
                                  <m:nary>
                                    <m:naryPr>
                                      <m:chr m:val="∑"/>
                                      <m:subHide m:val="on"/>
                                      <m:supHide m:val="on"/>
                                      <m:ctrlPr>
                                        <a:rPr lang="ru-RU" sz="2000" i="1">
                                          <a:latin typeface="Cambria Math"/>
                                          <a:ea typeface="Cambria Math" panose="02040503050406030204" pitchFamily="18" charset="0"/>
                                        </a:rPr>
                                      </m:ctrlPr>
                                    </m:naryPr>
                                    <m:sub/>
                                    <m:sup/>
                                    <m:e>
                                      <m:sSub>
                                        <m:sSubPr>
                                          <m:ctrlPr>
                                            <a:rPr lang="ru-RU" sz="2000" i="1">
                                              <a:latin typeface="Cambria Math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𝑉</m:t>
                                          </m:r>
                                        </m:e>
                                        <m:sub>
                                          <m:r>
                                            <a:rPr lang="en-US" sz="20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nary>
                                </m:e>
                              </m:d>
                            </m:num>
                            <m:den>
                              <m:sSup>
                                <m:sSupPr>
                                  <m:ctrlPr>
                                    <a:rPr lang="en-US" sz="2000" i="1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p>
                                  <m:r>
                                    <a:rPr lang="ru-RU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об</m:t>
                                  </m:r>
                                </m:sup>
                              </m:sSup>
                            </m:den>
                          </m:f>
                        </m:e>
                      </m:d>
                      <m:r>
                        <a:rPr lang="ru-RU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ru-RU" sz="2000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e>
                        <m:sup>
                          <m: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Т</m:t>
                          </m:r>
                        </m:sup>
                      </m:sSup>
                    </m:oMath>
                  </m:oMathPara>
                </a14:m>
                <a:endParaRPr lang="ru-RU" sz="2000" dirty="0"/>
              </a:p>
              <a:p>
                <a:pPr marL="400050" lvl="1" indent="0">
                  <a:spcBef>
                    <a:spcPts val="0"/>
                  </a:spcBef>
                  <a:buNone/>
                </a:pPr>
                <a:r>
                  <a:rPr lang="ru-RU" sz="1500" dirty="0"/>
                  <a:t>формула </a:t>
                </a:r>
                <a:r>
                  <a:rPr lang="ru-RU" sz="1500" dirty="0" smtClean="0"/>
                  <a:t>3(7)</a:t>
                </a:r>
                <a:endParaRPr lang="ru-RU" sz="15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ru-RU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ru-RU" sz="2000" i="1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ru-RU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ru-RU" sz="2000" i="1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ru-RU" sz="200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ru-RU" sz="2000" i="1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ru-RU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ИПУ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ru-RU" sz="200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ru-RU" sz="2000" i="1" smtClean="0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ru-RU" sz="20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ИПУ</m:t>
                                  </m:r>
                                </m:sub>
                              </m:sSub>
                            </m:e>
                          </m:nary>
                        </m:den>
                      </m:f>
                    </m:oMath>
                  </m:oMathPara>
                </a14:m>
                <a:endParaRPr lang="ru-RU" dirty="0" smtClean="0"/>
              </a:p>
              <a:p>
                <a:pPr marL="0" indent="0">
                  <a:buNone/>
                </a:pPr>
                <a:endParaRPr lang="ru-RU" dirty="0"/>
              </a:p>
              <a:p>
                <a:pPr marL="0" indent="0">
                  <a:buNone/>
                </a:pPr>
                <a:r>
                  <a:rPr lang="ru-RU" dirty="0">
                    <a:solidFill>
                      <a:schemeClr val="accent1"/>
                    </a:solidFill>
                  </a:rPr>
                  <a:t>Вариант </a:t>
                </a:r>
                <a:r>
                  <a:rPr lang="ru-RU" dirty="0" smtClean="0">
                    <a:solidFill>
                      <a:schemeClr val="accent1"/>
                    </a:solidFill>
                  </a:rPr>
                  <a:t>4. </a:t>
                </a:r>
                <a:r>
                  <a:rPr lang="ru-RU" dirty="0" smtClean="0"/>
                  <a:t>МКД </a:t>
                </a:r>
                <a:r>
                  <a:rPr lang="ru-RU" dirty="0"/>
                  <a:t>оборудован </a:t>
                </a:r>
                <a:r>
                  <a:rPr lang="ru-RU" dirty="0" smtClean="0"/>
                  <a:t>ОДПУ, при этом </a:t>
                </a:r>
                <a:r>
                  <a:rPr lang="ru-RU" dirty="0"/>
                  <a:t>во всех помещениях есть ИПУ</a:t>
                </a:r>
              </a:p>
              <a:p>
                <a:pPr marL="400050" lvl="1" indent="0">
                  <a:buNone/>
                </a:pPr>
                <a:r>
                  <a:rPr lang="ru-RU" sz="1500" dirty="0"/>
                  <a:t>формула </a:t>
                </a:r>
                <a:r>
                  <a:rPr lang="ru-RU" sz="1500" dirty="0" smtClean="0"/>
                  <a:t>3(3)</a:t>
                </a:r>
                <a:endParaRPr lang="ru-RU" sz="15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0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ru-RU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ru-RU" sz="2000" i="1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ru-RU" sz="200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bSup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bSup>
                            <m:sSubSupPr>
                              <m:ctrlPr>
                                <a:rPr lang="ru-RU" sz="2000" i="1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ru-RU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одн</m:t>
                              </m:r>
                            </m:sup>
                          </m:sSubSup>
                          <m:r>
                            <a:rPr lang="en-US" sz="20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f>
                            <m:fPr>
                              <m:ctrlPr>
                                <a:rPr lang="en-US" sz="2000" i="1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000" i="1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sSup>
                                <m:sSupPr>
                                  <m:ctrlPr>
                                    <a:rPr lang="en-US" sz="2000" i="1">
                                      <a:latin typeface="Cambria Math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p>
                                  <m:r>
                                    <a:rPr lang="ru-RU" sz="20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об</m:t>
                                  </m:r>
                                </m:sup>
                              </m:sSup>
                            </m:den>
                          </m:f>
                        </m:e>
                      </m:d>
                      <m:r>
                        <a:rPr lang="ru-RU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ru-RU" sz="2000" i="1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e>
                        <m:sup>
                          <m:r>
                            <a:rPr lang="ru-RU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Т</m:t>
                          </m:r>
                        </m:sup>
                      </m:sSup>
                    </m:oMath>
                  </m:oMathPara>
                </a14:m>
                <a:endParaRPr lang="ru-RU" sz="2000" dirty="0"/>
              </a:p>
              <a:p>
                <a:pPr marL="400050" lvl="1" indent="0">
                  <a:spcBef>
                    <a:spcPts val="0"/>
                  </a:spcBef>
                  <a:buNone/>
                </a:pPr>
                <a:r>
                  <a:rPr lang="ru-RU" sz="1500" dirty="0"/>
                  <a:t>п</a:t>
                </a:r>
                <a:r>
                  <a:rPr lang="ru-RU" sz="1500" dirty="0" smtClean="0"/>
                  <a:t>ри этом</a:t>
                </a:r>
                <a:endParaRPr lang="ru-RU" sz="15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ru-RU" sz="2000" i="1" smtClean="0">
                              <a:latin typeface="Cambria Math"/>
                            </a:rPr>
                          </m:ctrlPr>
                        </m:sSub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ru-RU" sz="2000" b="0" i="1" smtClean="0">
                              <a:latin typeface="Cambria Math" panose="02040503050406030204" pitchFamily="18" charset="0"/>
                            </a:rPr>
                            <m:t>одн</m:t>
                          </m:r>
                        </m:sup>
                      </m:sSubSup>
                      <m:r>
                        <a:rPr lang="ru-RU" sz="20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000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𝑉</m:t>
                          </m:r>
                        </m:e>
                        <m:sup>
                          <m:r>
                            <a:rPr lang="ru-RU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д</m:t>
                          </m:r>
                        </m:sup>
                      </m:sSup>
                      <m:r>
                        <a:rPr lang="ru-RU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nary>
                        <m:naryPr>
                          <m:chr m:val="∑"/>
                          <m:supHide m:val="on"/>
                          <m:ctrlPr>
                            <a:rPr lang="ru-RU" sz="2000" b="0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US" sz="20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sSubSup>
                            <m:sSubSupPr>
                              <m:ctrlPr>
                                <a:rPr lang="ru-RU" sz="2000" b="0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bSup>
                        </m:e>
                      </m:nary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79376" y="980728"/>
                <a:ext cx="8928992" cy="5472608"/>
              </a:xfrm>
              <a:blipFill rotWithShape="0">
                <a:blip r:embed="rId2"/>
                <a:stretch>
                  <a:fillRect l="-615" t="-78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90969" y="332656"/>
            <a:ext cx="8596668" cy="51514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Варианты расчетов размера платы за отопление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53543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88640"/>
            <a:ext cx="8443002" cy="86409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Исключения и особенности при расчете размера платы за отопление</a:t>
            </a:r>
            <a:endParaRPr lang="ru-RU" sz="24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677334" y="1196752"/>
                <a:ext cx="8596668" cy="5544616"/>
              </a:xfrm>
              <a:prstGeom prst="rect">
                <a:avLst/>
              </a:prstGeo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1900" dirty="0" smtClean="0">
                    <a:solidFill>
                      <a:srgbClr val="C00000"/>
                    </a:solidFill>
                  </a:rPr>
                  <a:t>1</a:t>
                </a:r>
                <a:r>
                  <a:rPr lang="ru-RU" sz="1900" dirty="0" smtClean="0">
                    <a:solidFill>
                      <a:srgbClr val="C00000"/>
                    </a:solidFill>
                  </a:rPr>
                  <a:t>. Когда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9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sz="19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  <m:sub>
                        <m:r>
                          <a:rPr lang="en-US" sz="19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ru-RU" sz="1900" i="1" dirty="0" smtClean="0">
                    <a:solidFill>
                      <a:srgbClr val="C00000"/>
                    </a:solidFill>
                  </a:rPr>
                  <a:t> </a:t>
                </a:r>
                <a:r>
                  <a:rPr lang="ru-RU" sz="1900" dirty="0">
                    <a:solidFill>
                      <a:srgbClr val="C00000"/>
                    </a:solidFill>
                  </a:rPr>
                  <a:t>равен </a:t>
                </a:r>
                <a:r>
                  <a:rPr lang="ru-RU" sz="1900" dirty="0" smtClean="0">
                    <a:solidFill>
                      <a:srgbClr val="C00000"/>
                    </a:solidFill>
                  </a:rPr>
                  <a:t>нулю? </a:t>
                </a:r>
              </a:p>
              <a:p>
                <a:r>
                  <a:rPr lang="ru-RU" dirty="0"/>
                  <a:t>е</a:t>
                </a:r>
                <a:r>
                  <a:rPr lang="ru-RU" dirty="0" smtClean="0"/>
                  <a:t>сли технической </a:t>
                </a:r>
                <a:r>
                  <a:rPr lang="ru-RU" dirty="0"/>
                  <a:t>документацией на </a:t>
                </a:r>
                <a:r>
                  <a:rPr lang="ru-RU" dirty="0" smtClean="0"/>
                  <a:t>МКД не </a:t>
                </a:r>
                <a:r>
                  <a:rPr lang="ru-RU" dirty="0"/>
                  <a:t>предусмотрено наличие в </a:t>
                </a:r>
                <a:r>
                  <a:rPr lang="ru-RU" dirty="0" smtClean="0"/>
                  <a:t>i-м жилом </a:t>
                </a:r>
                <a:r>
                  <a:rPr lang="ru-RU" dirty="0"/>
                  <a:t>или нежилом помещении приборов </a:t>
                </a:r>
                <a:r>
                  <a:rPr lang="ru-RU" dirty="0" smtClean="0"/>
                  <a:t>отопления </a:t>
                </a:r>
              </a:p>
              <a:p>
                <a:pPr marL="0" indent="0">
                  <a:buNone/>
                </a:pPr>
                <a:r>
                  <a:rPr lang="ru-RU" dirty="0" smtClean="0"/>
                  <a:t>или </a:t>
                </a:r>
              </a:p>
              <a:p>
                <a:r>
                  <a:rPr lang="ru-RU" dirty="0" smtClean="0"/>
                  <a:t>если </a:t>
                </a:r>
                <a:r>
                  <a:rPr lang="ru-RU" dirty="0"/>
                  <a:t>переустройство </a:t>
                </a:r>
                <a:r>
                  <a:rPr lang="ru-RU" dirty="0" smtClean="0"/>
                  <a:t>i-</a:t>
                </a:r>
                <a:r>
                  <a:rPr lang="ru-RU" dirty="0" err="1" smtClean="0"/>
                  <a:t>го</a:t>
                </a:r>
                <a:r>
                  <a:rPr lang="ru-RU" dirty="0" smtClean="0"/>
                  <a:t> </a:t>
                </a:r>
                <a:r>
                  <a:rPr lang="ru-RU" dirty="0"/>
                  <a:t>жилого или нежилого помещения, предусматривающее установку индивидуальных источников тепловой энергии, осуществлено в соответствии с требованиями к переустройству, установленными действующим на момент проведения такого переустройства законодательством Российской </a:t>
                </a:r>
                <a:r>
                  <a:rPr lang="ru-RU" dirty="0" smtClean="0"/>
                  <a:t>Федерации</a:t>
                </a:r>
              </a:p>
              <a:p>
                <a:pPr marL="0" indent="0">
                  <a:spcBef>
                    <a:spcPts val="2400"/>
                  </a:spcBef>
                  <a:buNone/>
                </a:pPr>
                <a:r>
                  <a:rPr lang="ru-RU" sz="1900" dirty="0" smtClean="0">
                    <a:solidFill>
                      <a:srgbClr val="C00000"/>
                    </a:solidFill>
                  </a:rPr>
                  <a:t>2. Какую площадь мест общего пользования использовать в расчетах?</a:t>
                </a:r>
              </a:p>
              <a:p>
                <a:pPr marL="0" indent="0">
                  <a:spcBef>
                    <a:spcPts val="2400"/>
                  </a:spcBef>
                  <a:buNone/>
                </a:pPr>
                <a:r>
                  <a:rPr lang="ru-RU" dirty="0" smtClean="0"/>
                  <a:t>Суммарную </a:t>
                </a:r>
                <a:r>
                  <a:rPr lang="ru-RU" dirty="0"/>
                  <a:t>площадь следующих помещений, не являющихся частями квартир </a:t>
                </a:r>
                <a:r>
                  <a:rPr lang="ru-RU" dirty="0" smtClean="0"/>
                  <a:t>МКД и </a:t>
                </a:r>
                <a:r>
                  <a:rPr lang="ru-RU" dirty="0"/>
                  <a:t>предназначенных для обслуживания более одного помещения в </a:t>
                </a:r>
                <a:r>
                  <a:rPr lang="ru-RU" dirty="0" smtClean="0"/>
                  <a:t>МКД: межквартирных </a:t>
                </a:r>
                <a:r>
                  <a:rPr lang="ru-RU" dirty="0"/>
                  <a:t>лестничных площадок, лестниц, коридоров, тамбуров, холлов, вестибюлей, колясочных, помещений охраны (консьержа), не принадлежащих отдельным </a:t>
                </a:r>
                <a:r>
                  <a:rPr lang="ru-RU" dirty="0" smtClean="0"/>
                  <a:t>собственникам</a:t>
                </a: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77334" y="1196752"/>
                <a:ext cx="8596668" cy="5544616"/>
              </a:xfrm>
              <a:prstGeom prst="rect">
                <a:avLst/>
              </a:prstGeom>
              <a:blipFill rotWithShape="0">
                <a:blip r:embed="rId2"/>
                <a:stretch>
                  <a:fillRect l="-638" t="-659" r="-11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066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762000"/>
            <a:ext cx="8610600" cy="2895600"/>
          </a:xfrm>
          <a:solidFill>
            <a:schemeClr val="bg2">
              <a:alpha val="40000"/>
            </a:schemeClr>
          </a:solidFill>
        </p:spPr>
        <p:txBody>
          <a:bodyPr>
            <a:noAutofit/>
          </a:bodyPr>
          <a:lstStyle/>
          <a:p>
            <a:pPr marL="0" indent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3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создания и содержания контейнерных площадок МКД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предоставления коммунальной услуги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вывозу ТКО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собственникам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жилых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домов</a:t>
            </a:r>
            <a:endParaRPr lang="ru-RU" sz="3200" b="1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4267200" y="4343400"/>
            <a:ext cx="7315200" cy="20574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Начальник отдела надзора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за обеспечением газовой безопасности, качества коммунальных услуг и энергоэффективности многоквартирных домов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latin typeface="Calibri"/>
              </a:rPr>
              <a:t>			Егоров Андрей Александрович</a:t>
            </a:r>
            <a:endParaRPr lang="ru-RU" sz="2400" i="1" dirty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9738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295400" y="228600"/>
            <a:ext cx="10896600" cy="861774"/>
          </a:xfrm>
        </p:spPr>
        <p:txBody>
          <a:bodyPr/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Полномочия органов местного самоуправления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обращения с ТКО</a:t>
            </a:r>
            <a:endParaRPr lang="ru-RU" sz="2800" b="1" i="1" dirty="0">
              <a:solidFill>
                <a:srgbClr val="FFFA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938221"/>
              </p:ext>
            </p:extLst>
          </p:nvPr>
        </p:nvGraphicFramePr>
        <p:xfrm>
          <a:off x="269280" y="1553274"/>
          <a:ext cx="11465520" cy="4568126"/>
        </p:xfrm>
        <a:graphic>
          <a:graphicData uri="http://schemas.openxmlformats.org/drawingml/2006/table">
            <a:tbl>
              <a:tblPr firstRow="1">
                <a:tableStyleId>{69CF1AB2-1976-4502-BF36-3FF5EA218861}</a:tableStyleId>
              </a:tblPr>
              <a:tblGrid>
                <a:gridCol w="6055320">
                  <a:extLst>
                    <a:ext uri="{9D8B030D-6E8A-4147-A177-3AD203B41FA5}">
                      <a16:colId xmlns="" xmlns:a16="http://schemas.microsoft.com/office/drawing/2014/main" val="4208371001"/>
                    </a:ext>
                  </a:extLst>
                </a:gridCol>
                <a:gridCol w="5410200">
                  <a:extLst>
                    <a:ext uri="{9D8B030D-6E8A-4147-A177-3AD203B41FA5}">
                      <a16:colId xmlns="" xmlns:a16="http://schemas.microsoft.com/office/drawing/2014/main" val="29229646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НПА, устанавливающие</a:t>
                      </a:r>
                      <a:r>
                        <a:rPr lang="ru-RU" sz="20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 полномочия</a:t>
                      </a:r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:</a:t>
                      </a:r>
                      <a:endParaRPr lang="ru-RU" sz="2000" b="1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Содержание полномочий:</a:t>
                      </a:r>
                      <a:endParaRPr lang="ru-RU" sz="2000" b="1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34634547"/>
                  </a:ext>
                </a:extLst>
              </a:tr>
              <a:tr h="1123886"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C00000"/>
                          </a:solidFill>
                        </a:rPr>
                        <a:t>Федеральный закон от 06.10.2003 № 131-ФЗ</a:t>
                      </a:r>
                      <a:r>
                        <a:rPr lang="ru-RU" sz="1600" dirty="0" smtClean="0"/>
                        <a:t> </a:t>
                      </a:r>
                    </a:p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«Об общих принципах организации местного</a:t>
                      </a:r>
                    </a:p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самоуправления в Российской Федерации»</a:t>
                      </a:r>
                      <a:endParaRPr lang="ru-RU" sz="1600" dirty="0" smtClean="0">
                        <a:effectLst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728663" indent="-285750" algn="l">
                        <a:spcBef>
                          <a:spcPts val="1800"/>
                        </a:spcBef>
                        <a:buFont typeface="Wingdings" panose="05000000000000000000" pitchFamily="2" charset="2"/>
                        <a:buChar char="ü"/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</a:rPr>
                        <a:t>Создание и содержание мест (площадок)</a:t>
                      </a:r>
                      <a:r>
                        <a:rPr lang="ru-RU" sz="1600" dirty="0" smtClean="0">
                          <a:effectLst/>
                        </a:rPr>
                        <a:t> накопления ТКО, </a:t>
                      </a:r>
                      <a:r>
                        <a:rPr lang="ru-RU" sz="1600" b="1" u="sng" dirty="0" smtClean="0">
                          <a:solidFill>
                            <a:schemeClr val="tx1"/>
                          </a:solidFill>
                          <a:effectLst/>
                        </a:rPr>
                        <a:t>за исключением случаев, когда такая обязанность лежит на других лицах</a:t>
                      </a:r>
                      <a:r>
                        <a:rPr lang="ru-RU" sz="1600" dirty="0" smtClean="0">
                          <a:effectLst/>
                        </a:rPr>
                        <a:t>.</a:t>
                      </a:r>
                    </a:p>
                    <a:p>
                      <a:pPr marL="728663" indent="-285750" algn="l">
                        <a:spcBef>
                          <a:spcPts val="1800"/>
                        </a:spcBef>
                        <a:buFont typeface="Wingdings" panose="05000000000000000000" pitchFamily="2" charset="2"/>
                        <a:buChar char="ü"/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</a:rPr>
                        <a:t>Определение схемы размещения мест (площадок)</a:t>
                      </a:r>
                      <a:r>
                        <a:rPr lang="ru-RU" sz="1600" dirty="0" smtClean="0">
                          <a:effectLst/>
                        </a:rPr>
                        <a:t> накопления ТКО и </a:t>
                      </a: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</a:rPr>
                        <a:t>ведение реестра</a:t>
                      </a:r>
                      <a:r>
                        <a:rPr lang="ru-RU" sz="1600" dirty="0" smtClean="0">
                          <a:effectLst/>
                        </a:rPr>
                        <a:t> мест (площадок) накопления ТКО.</a:t>
                      </a:r>
                    </a:p>
                    <a:p>
                      <a:pPr marL="728663" indent="-285750" algn="l">
                        <a:spcBef>
                          <a:spcPts val="1800"/>
                        </a:spcBef>
                        <a:buFont typeface="Wingdings" panose="05000000000000000000" pitchFamily="2" charset="2"/>
                        <a:buChar char="ü"/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</a:rPr>
                        <a:t>Организация экологического воспитания</a:t>
                      </a:r>
                      <a:r>
                        <a:rPr lang="ru-RU" sz="1600" dirty="0" smtClean="0">
                          <a:effectLst/>
                        </a:rPr>
                        <a:t> и формирования экологической культуры в области обращения с ТКО.</a:t>
                      </a:r>
                      <a:endParaRPr lang="ru-RU" sz="16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15815629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C00000"/>
                          </a:solidFill>
                        </a:rPr>
                        <a:t>Федеральный закон от 24.06.1998 № 89-ФЗ</a:t>
                      </a:r>
                      <a:r>
                        <a:rPr lang="ru-RU" sz="1600" dirty="0" smtClean="0"/>
                        <a:t> </a:t>
                      </a:r>
                    </a:p>
                    <a:p>
                      <a:pPr algn="ctr"/>
                      <a:r>
                        <a:rPr lang="ru-RU" sz="1600" dirty="0" smtClean="0"/>
                        <a:t>«Об отходах производства и потребления»</a:t>
                      </a:r>
                      <a:endParaRPr lang="ru-RU" sz="1600" b="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 smtClean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400496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/>
                        </a:rPr>
                        <a:t>Постановление Правительства РФ от 31.08.2018 № 1039</a:t>
                      </a:r>
                      <a:r>
                        <a:rPr lang="ru-RU" sz="1600" dirty="0" smtClean="0">
                          <a:effectLst/>
                        </a:rPr>
                        <a:t> </a:t>
                      </a:r>
                    </a:p>
                    <a:p>
                      <a:pPr algn="ctr"/>
                      <a:r>
                        <a:rPr lang="ru-RU" sz="1600" dirty="0" smtClean="0">
                          <a:effectLst/>
                        </a:rPr>
                        <a:t>«Об утверждении Правил обустройства мест (площадок) накопления твердых коммунальных отходов и ведения их реестра»</a:t>
                      </a:r>
                      <a:endParaRPr lang="ru-RU" sz="1600" b="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 smtClean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679128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C00000"/>
                          </a:solidFill>
                          <a:effectLst/>
                        </a:rPr>
                        <a:t>Постановление Правительства РФ от 12.11.2016 № 1156</a:t>
                      </a:r>
                      <a:r>
                        <a:rPr lang="ru-RU" sz="1600" dirty="0" smtClean="0">
                          <a:effectLst/>
                        </a:rPr>
                        <a:t> </a:t>
                      </a:r>
                    </a:p>
                    <a:p>
                      <a:pPr algn="ctr"/>
                      <a:r>
                        <a:rPr lang="ru-RU" sz="1600" dirty="0" smtClean="0">
                          <a:effectLst/>
                        </a:rPr>
                        <a:t>«Об обращении с твердыми коммунальными отходами и внесении изменения в постановление Правительства Российской Федерации от 25 августа 2008 г. № 641»</a:t>
                      </a:r>
                      <a:endParaRPr lang="ru-RU" sz="1600" b="0" dirty="0"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 smtClean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0875831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77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295400" y="423121"/>
            <a:ext cx="10896600" cy="430887"/>
          </a:xfrm>
        </p:spPr>
        <p:txBody>
          <a:bodyPr/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Обязанность по созданию мест (площадок) накопления ТБО </a:t>
            </a:r>
            <a:endParaRPr lang="ru-RU" sz="2800" b="1" i="1" dirty="0">
              <a:solidFill>
                <a:srgbClr val="FFFA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3400" y="1708242"/>
            <a:ext cx="5314950" cy="9541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kern="0" dirty="0" smtClean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ОМСУ</a:t>
            </a:r>
            <a:r>
              <a:rPr lang="ru-RU" kern="0" dirty="0" smtClean="0"/>
              <a:t> </a:t>
            </a:r>
          </a:p>
          <a:p>
            <a:pPr algn="ctr"/>
            <a:r>
              <a:rPr lang="ru-RU" sz="1600" b="1" kern="0" dirty="0" smtClean="0">
                <a:solidFill>
                  <a:srgbClr val="C00000"/>
                </a:solidFill>
              </a:rPr>
              <a:t>создают </a:t>
            </a:r>
            <a:r>
              <a:rPr lang="ru-RU" sz="1600" b="1" kern="0" dirty="0">
                <a:solidFill>
                  <a:srgbClr val="C00000"/>
                </a:solidFill>
              </a:rPr>
              <a:t>места (площадки) накопления ТКО</a:t>
            </a:r>
            <a:r>
              <a:rPr lang="ru-RU" sz="1600" kern="0" dirty="0"/>
              <a:t> </a:t>
            </a:r>
            <a:endParaRPr lang="ru-RU" sz="1600" kern="0" dirty="0" smtClean="0"/>
          </a:p>
          <a:p>
            <a:pPr algn="ctr"/>
            <a:r>
              <a:rPr lang="ru-RU" sz="1600" kern="0" dirty="0" smtClean="0"/>
              <a:t>путем </a:t>
            </a:r>
            <a:r>
              <a:rPr lang="ru-RU" sz="1600" kern="0" dirty="0"/>
              <a:t>принятия решения в соответствии </a:t>
            </a:r>
            <a:r>
              <a:rPr lang="ru-RU" sz="1600" kern="0" dirty="0" smtClean="0"/>
              <a:t>с требованиями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38753" y="2743200"/>
            <a:ext cx="4909597" cy="30777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kern="0" dirty="0" smtClean="0"/>
              <a:t>правил </a:t>
            </a:r>
            <a:r>
              <a:rPr lang="ru-RU" sz="1400" kern="0" dirty="0"/>
              <a:t>благоустройства такого муниципального образования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38362" y="3124200"/>
            <a:ext cx="4909988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kern="0" dirty="0"/>
              <a:t>требованиями законодательства </a:t>
            </a:r>
            <a:r>
              <a:rPr lang="ru-RU" sz="1400" kern="0" dirty="0" smtClean="0"/>
              <a:t>РФ </a:t>
            </a:r>
            <a:r>
              <a:rPr lang="ru-RU" sz="1400" kern="0" dirty="0"/>
              <a:t>в области санитарно-эпидемиологического благополучия населения</a:t>
            </a:r>
            <a:endParaRPr lang="ru-RU" sz="1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38362" y="3712455"/>
            <a:ext cx="4909988" cy="73866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kern="0" dirty="0"/>
              <a:t>иного законодательства </a:t>
            </a:r>
            <a:r>
              <a:rPr lang="ru-RU" sz="1400" kern="0" dirty="0" smtClean="0"/>
              <a:t>РФ, </a:t>
            </a:r>
            <a:r>
              <a:rPr lang="ru-RU" sz="1400" kern="0" dirty="0"/>
              <a:t>устанавливающего требования к местам (площадкам) накопления твердых коммунальных отходов</a:t>
            </a:r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610350" y="1687206"/>
            <a:ext cx="5181992" cy="5847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kern="0" dirty="0" smtClean="0">
                <a:solidFill>
                  <a:srgbClr val="C00000"/>
                </a:solidFill>
              </a:rPr>
              <a:t>Обязанность </a:t>
            </a:r>
            <a:r>
              <a:rPr lang="ru-RU" sz="1600" b="1" kern="0" dirty="0">
                <a:solidFill>
                  <a:srgbClr val="C00000"/>
                </a:solidFill>
              </a:rPr>
              <a:t>по созданию места (площадки) накопления ТКО лежит на других </a:t>
            </a:r>
            <a:r>
              <a:rPr lang="ru-RU" sz="1600" b="1" kern="0" dirty="0" smtClean="0">
                <a:solidFill>
                  <a:srgbClr val="C00000"/>
                </a:solidFill>
              </a:rPr>
              <a:t>лицах</a:t>
            </a:r>
            <a:endParaRPr lang="ru-RU" sz="1600" kern="0" dirty="0">
              <a:cs typeface="Arial" pitchFamily="34" charset="0"/>
            </a:endParaRPr>
          </a:p>
        </p:txBody>
      </p:sp>
      <p:sp>
        <p:nvSpPr>
          <p:cNvPr id="12" name="Стрелка влево 11"/>
          <p:cNvSpPr/>
          <p:nvPr/>
        </p:nvSpPr>
        <p:spPr>
          <a:xfrm rot="10800000">
            <a:off x="680305" y="2708587"/>
            <a:ext cx="304800" cy="381000"/>
          </a:xfrm>
          <a:prstGeom prst="lef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лево 12"/>
          <p:cNvSpPr/>
          <p:nvPr/>
        </p:nvSpPr>
        <p:spPr>
          <a:xfrm rot="10800000">
            <a:off x="680305" y="3246439"/>
            <a:ext cx="304800" cy="381000"/>
          </a:xfrm>
          <a:prstGeom prst="lef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/>
          <p:cNvSpPr/>
          <p:nvPr/>
        </p:nvSpPr>
        <p:spPr>
          <a:xfrm rot="10800000">
            <a:off x="680305" y="3974791"/>
            <a:ext cx="304800" cy="381000"/>
          </a:xfrm>
          <a:prstGeom prst="left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Выгнутая вниз стрелка 15"/>
          <p:cNvSpPr/>
          <p:nvPr/>
        </p:nvSpPr>
        <p:spPr>
          <a:xfrm rot="10800000">
            <a:off x="5848350" y="1708242"/>
            <a:ext cx="762000" cy="329305"/>
          </a:xfrm>
          <a:prstGeom prst="curvedUp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Выгнутая вниз стрелка 16"/>
          <p:cNvSpPr/>
          <p:nvPr/>
        </p:nvSpPr>
        <p:spPr>
          <a:xfrm>
            <a:off x="5848350" y="2181367"/>
            <a:ext cx="762000" cy="333233"/>
          </a:xfrm>
          <a:prstGeom prst="curvedUp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610351" y="2324529"/>
            <a:ext cx="5181992" cy="73866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kern="0" dirty="0" smtClean="0"/>
              <a:t>Согласование создания </a:t>
            </a:r>
            <a:r>
              <a:rPr lang="ru-RU" sz="1400" kern="0" dirty="0"/>
              <a:t>места (площадки) с </a:t>
            </a:r>
            <a:r>
              <a:rPr lang="ru-RU" sz="1400" b="1" kern="0" dirty="0" smtClean="0">
                <a:solidFill>
                  <a:srgbClr val="C00000"/>
                </a:solidFill>
              </a:rPr>
              <a:t>ОМСУ</a:t>
            </a:r>
            <a:r>
              <a:rPr lang="ru-RU" sz="1400" kern="0" dirty="0" smtClean="0"/>
              <a:t> </a:t>
            </a:r>
            <a:r>
              <a:rPr lang="ru-RU" sz="1400" kern="0" dirty="0"/>
              <a:t>на основании письменной заявки, форма которой устанавливается уполномоченным </a:t>
            </a:r>
            <a:r>
              <a:rPr lang="ru-RU" sz="1400" kern="0" dirty="0" smtClean="0"/>
              <a:t>органом</a:t>
            </a:r>
            <a:endParaRPr lang="ru-RU" sz="1400" kern="0" dirty="0"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610349" y="3857514"/>
            <a:ext cx="5232859" cy="30777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/>
              <a:t>ч. 1.2 ст. 161 и ч. 3 ст. 39 </a:t>
            </a:r>
            <a:r>
              <a:rPr lang="ru-RU" sz="1400" b="1" dirty="0" smtClean="0"/>
              <a:t>Жилищного кодекса РФ</a:t>
            </a:r>
            <a:endParaRPr lang="ru-RU" sz="14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6610349" y="5015269"/>
            <a:ext cx="5232859" cy="95410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latin typeface="+mj-lt"/>
                <a:ea typeface="Calibri" panose="020F0502020204030204" pitchFamily="34" charset="0"/>
              </a:rPr>
              <a:t>п. 26(1) и 26(2</a:t>
            </a:r>
            <a:r>
              <a:rPr lang="ru-RU" sz="1400" dirty="0" smtClean="0">
                <a:latin typeface="+mj-lt"/>
                <a:ea typeface="Calibri" panose="020F0502020204030204" pitchFamily="34" charset="0"/>
              </a:rPr>
              <a:t>) </a:t>
            </a:r>
            <a:r>
              <a:rPr lang="ru-RU" sz="1400" dirty="0" smtClean="0">
                <a:latin typeface="+mj-lt"/>
              </a:rPr>
              <a:t>Минимального перечня </a:t>
            </a:r>
            <a:r>
              <a:rPr lang="ru-RU" sz="1400" dirty="0">
                <a:latin typeface="+mj-lt"/>
              </a:rPr>
              <a:t>услуг и </a:t>
            </a:r>
            <a:r>
              <a:rPr lang="ru-RU" sz="1400" dirty="0" smtClean="0">
                <a:latin typeface="+mj-lt"/>
              </a:rPr>
              <a:t>работ</a:t>
            </a:r>
            <a:r>
              <a:rPr lang="ru-RU" sz="1400" dirty="0">
                <a:latin typeface="+mj-lt"/>
              </a:rPr>
              <a:t>, необходимых для обеспечения надлежащего </a:t>
            </a:r>
            <a:r>
              <a:rPr lang="ru-RU" sz="1400" dirty="0" smtClean="0">
                <a:latin typeface="+mj-lt"/>
              </a:rPr>
              <a:t>содержания </a:t>
            </a:r>
            <a:r>
              <a:rPr lang="ru-RU" sz="1400" dirty="0">
                <a:latin typeface="+mj-lt"/>
              </a:rPr>
              <a:t>общего имущества в многоквартирном </a:t>
            </a:r>
            <a:r>
              <a:rPr lang="ru-RU" sz="1400" dirty="0" smtClean="0">
                <a:latin typeface="+mj-lt"/>
              </a:rPr>
              <a:t>доме</a:t>
            </a:r>
            <a:r>
              <a:rPr lang="ru-RU" sz="1400" dirty="0">
                <a:latin typeface="+mj-lt"/>
              </a:rPr>
              <a:t>, и порядке их оказания и </a:t>
            </a:r>
            <a:r>
              <a:rPr lang="ru-RU" sz="1400" dirty="0" smtClean="0">
                <a:latin typeface="+mj-lt"/>
              </a:rPr>
              <a:t>выполнения, утв. ПП РФ от </a:t>
            </a:r>
            <a:r>
              <a:rPr lang="ru-RU" sz="1400" dirty="0">
                <a:latin typeface="+mj-lt"/>
              </a:rPr>
              <a:t>03.04.2013 № 290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610350" y="4227009"/>
            <a:ext cx="5224218" cy="73866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latin typeface="+mj-lt"/>
                <a:ea typeface="Calibri" panose="020F0502020204030204" pitchFamily="34" charset="0"/>
              </a:rPr>
              <a:t>подп. «д», «д(1)» и «д(2)» п. 11 </a:t>
            </a:r>
            <a:r>
              <a:rPr lang="ru-RU" sz="1400" dirty="0">
                <a:latin typeface="+mj-lt"/>
              </a:rPr>
              <a:t>Правил содержания общего имущества в многоквартирном </a:t>
            </a:r>
            <a:r>
              <a:rPr lang="ru-RU" sz="1400" dirty="0" smtClean="0">
                <a:latin typeface="+mj-lt"/>
              </a:rPr>
              <a:t>доме, утв. ПП РФ от </a:t>
            </a:r>
            <a:r>
              <a:rPr lang="ru-RU" sz="1400" dirty="0">
                <a:latin typeface="+mj-lt"/>
              </a:rPr>
              <a:t>13.08.2006 № 491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610349" y="3308921"/>
            <a:ext cx="51819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3">
                    <a:lumMod val="75000"/>
                  </a:schemeClr>
                </a:solidFill>
                <a:ea typeface="Calibri" panose="020F0502020204030204" pitchFamily="34" charset="0"/>
              </a:rPr>
              <a:t>Обязанность по созданию места (площадки) накопления ТКО у УК, ТСЖ (ТСН), ЖСК, иных жилищных объединений</a:t>
            </a:r>
            <a:endParaRPr lang="ru-RU" sz="1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4" name="Стрелка вниз 23"/>
          <p:cNvSpPr/>
          <p:nvPr/>
        </p:nvSpPr>
        <p:spPr>
          <a:xfrm>
            <a:off x="9010845" y="3105179"/>
            <a:ext cx="381000" cy="292388"/>
          </a:xfrm>
          <a:prstGeom prst="down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600200" y="5031103"/>
            <a:ext cx="4572000" cy="16004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 smtClean="0"/>
              <a:t>Место </a:t>
            </a:r>
            <a:r>
              <a:rPr lang="ru-RU" sz="1400" dirty="0"/>
              <a:t>(</a:t>
            </a:r>
            <a:r>
              <a:rPr lang="ru-RU" sz="1400" dirty="0" smtClean="0"/>
              <a:t>площадка) </a:t>
            </a:r>
            <a:r>
              <a:rPr lang="ru-RU" sz="1400" dirty="0"/>
              <a:t>накопления </a:t>
            </a:r>
            <a:r>
              <a:rPr lang="ru-RU" sz="1400" dirty="0" smtClean="0"/>
              <a:t>ТКО оборудуется </a:t>
            </a:r>
            <a:r>
              <a:rPr lang="ru-RU" sz="1400" dirty="0"/>
              <a:t>вне зависимости от того, сформирован и поставлен или нет земельный участок придомовой территории на кадастровый учет, включен данный земельный участок в состав общего имущества собственников помещений в многоквартирном доме или земельный участок принадлежит публично-правовому образованию.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525" y="4575765"/>
            <a:ext cx="1427162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лево 3"/>
          <p:cNvSpPr/>
          <p:nvPr/>
        </p:nvSpPr>
        <p:spPr>
          <a:xfrm>
            <a:off x="6172200" y="5303703"/>
            <a:ext cx="380999" cy="377235"/>
          </a:xfrm>
          <a:prstGeom prst="lef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15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00200" y="228600"/>
            <a:ext cx="1036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создания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 (площадок) накопления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ТБО и их учет </a:t>
            </a:r>
            <a:endParaRPr lang="ru-RU" sz="28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7879656"/>
              </p:ext>
            </p:extLst>
          </p:nvPr>
        </p:nvGraphicFramePr>
        <p:xfrm>
          <a:off x="540327" y="1524000"/>
          <a:ext cx="11404270" cy="4973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2135"/>
                <a:gridCol w="570213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Порядок и сроки рассмотрения заявки </a:t>
                      </a:r>
                    </a:p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 согласовании создания места (площадки) накопления ТКО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Формирования и ведения реестра мест (площадок) накопления твердых коммунальных отходов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пункты 3 – 10 Правил № 1039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пункты 11 – 29 Правил</a:t>
                      </a:r>
                      <a:r>
                        <a:rPr lang="ru-RU" sz="1600" baseline="0" dirty="0" smtClean="0"/>
                        <a:t> № 1039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Исчерпывающий перечень оснований для отказа ОМСУ в согласовании создания места (площадки) накопления ТКО: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несоответствие заявки установленной форме;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несоответствие места (площадки) накопления ТКО требованиям правил благоустройства соответствующего муниципального образования,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несоответствие места (площадки) накопления ТКО требованиям законодательства Российской Федерации в области санитарно-эпидемиологического благополучия населения,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несоответствие места (площадки) накопления ТКО  требованиям иного законодательства Российской Федерации, устанавливающего требования к местам (площадкам) накопления ТКО.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Исчерпывающий перечень оснований, по которым ОМСУ вправе</a:t>
                      </a:r>
                      <a:r>
                        <a:rPr lang="ru-RU" sz="14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отказать во включении сведений о месте (площадке) накопления ТКО в реестр: </a:t>
                      </a:r>
                    </a:p>
                    <a:p>
                      <a:pPr marL="285750" marR="0" indent="-28575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несоответствие заявки о включении сведений о месте (площадке) накопления твердых коммунальных отходов в реестр установленной форме;</a:t>
                      </a:r>
                    </a:p>
                    <a:p>
                      <a:pPr marL="285750" marR="0" indent="-28575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наличие в заявке о включении сведений о месте (площадке) накопления твердых коммунальных отходов в реестр недостоверной информации;</a:t>
                      </a:r>
                    </a:p>
                    <a:p>
                      <a:pPr marL="285750" marR="0" indent="-28575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отсутствие согласования уполномоченным органом создания места (площадки) накопления твердых коммунальных отходов.</a:t>
                      </a:r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ru-RU" sz="1400" b="0" i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Заявка рассматривается в срок </a:t>
                      </a:r>
                      <a:r>
                        <a:rPr lang="ru-RU" sz="1400" b="1" i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более 10 календарных дней</a:t>
                      </a:r>
                      <a:r>
                        <a:rPr lang="ru-RU" sz="1400" b="0" i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 дня ее поступления.</a:t>
                      </a:r>
                    </a:p>
                    <a:p>
                      <a:pPr marL="0" indent="0">
                        <a:buFont typeface="Wingdings" panose="05000000000000000000" pitchFamily="2" charset="2"/>
                        <a:buNone/>
                      </a:pPr>
                      <a:r>
                        <a:rPr lang="ru-RU" sz="1400" b="0" i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Срок рассмотрения заявки может быть увеличен по решению ОМСУ до 20 календарных дней, при этом заявителю не позднее 3 календарных дней со дня принятия такого решения уполномоченным органом направляется соответствующее уведомление.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C00000"/>
                          </a:solidFill>
                        </a:rPr>
                        <a:t>Площадка создана ОМСУ</a:t>
                      </a:r>
                      <a:r>
                        <a:rPr lang="ru-RU" sz="1400" dirty="0" smtClean="0"/>
                        <a:t> - </a:t>
                      </a: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включению в реестр в срок не позднее </a:t>
                      </a:r>
                      <a:r>
                        <a:rPr lang="ru-RU" sz="1400" b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рабочих дней</a:t>
                      </a: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 дня принятия решения о его создании.</a:t>
                      </a:r>
                    </a:p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Площадка</a:t>
                      </a:r>
                      <a:r>
                        <a:rPr lang="ru-RU" sz="1400" b="1" baseline="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создана иными лицами</a:t>
                      </a:r>
                      <a:r>
                        <a:rPr lang="ru-RU" sz="14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</a:t>
                      </a: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заявка о включении сведений о контейнерной площадке в реестр не позднее </a:t>
                      </a:r>
                      <a:r>
                        <a:rPr lang="ru-RU" sz="1400" b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рабочих дней</a:t>
                      </a:r>
                      <a:r>
                        <a:rPr lang="ru-RU" sz="14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 дня начала её использования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051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914400"/>
            <a:ext cx="8991600" cy="3276600"/>
          </a:xfrm>
          <a:solidFill>
            <a:schemeClr val="bg2">
              <a:alpha val="40000"/>
            </a:schemeClr>
          </a:solidFill>
        </p:spPr>
        <p:txBody>
          <a:bodyPr>
            <a:noAutofit/>
          </a:bodyPr>
          <a:lstStyle/>
          <a:p>
            <a:pPr marL="0" indent="0" 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Реализация </a:t>
            </a:r>
            <a:b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непосредственного способа </a:t>
            </a:r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управления собственниками помещений МКД: </a:t>
            </a: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регулирование вопроса </a:t>
            </a: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органами </a:t>
            </a:r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</a:t>
            </a:r>
            <a:r>
              <a:rPr lang="ru-RU" sz="36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самоуправления</a:t>
            </a:r>
            <a:endParaRPr lang="ru-RU" sz="3200" i="1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>
            <a:off x="3429000" y="4572000"/>
            <a:ext cx="8402866" cy="1828800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Начальник отдела лицензирования и ведения реестров государственной жилищной инспекции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Calibri"/>
              </a:rPr>
              <a:t>Воронежской области 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2400" b="1" i="1" dirty="0" smtClean="0">
                <a:latin typeface="Calibri"/>
              </a:rPr>
              <a:t>			Зорина Юлия Александровна</a:t>
            </a:r>
            <a:endParaRPr lang="ru-RU" sz="2400" i="1" dirty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4942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6"/>
          <p:cNvSpPr>
            <a:spLocks noGrp="1"/>
          </p:cNvSpPr>
          <p:nvPr>
            <p:ph type="title"/>
          </p:nvPr>
        </p:nvSpPr>
        <p:spPr>
          <a:xfrm>
            <a:off x="1295400" y="228600"/>
            <a:ext cx="10896600" cy="861774"/>
          </a:xfrm>
        </p:spPr>
        <p:txBody>
          <a:bodyPr/>
          <a:lstStyle/>
          <a:p>
            <a:pPr algn="ctr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качеству предоставления коммунальной услуги          по обращению с ТКО</a:t>
            </a:r>
            <a:endParaRPr lang="ru-RU" sz="2800" b="1" i="1" dirty="0">
              <a:solidFill>
                <a:srgbClr val="FFFAF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777001"/>
              </p:ext>
            </p:extLst>
          </p:nvPr>
        </p:nvGraphicFramePr>
        <p:xfrm>
          <a:off x="381000" y="1524000"/>
          <a:ext cx="11404599" cy="4668520"/>
        </p:xfrm>
        <a:graphic>
          <a:graphicData uri="http://schemas.openxmlformats.org/drawingml/2006/table">
            <a:tbl>
              <a:tblPr>
                <a:tableStyleId>{FABFCF23-3B69-468F-B69F-88F6DE6A72F2}</a:tableStyleId>
              </a:tblPr>
              <a:tblGrid>
                <a:gridCol w="3801533"/>
                <a:gridCol w="3801533"/>
                <a:gridCol w="3801533"/>
              </a:tblGrid>
              <a:tr h="370840">
                <a:tc gridSpan="3"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Приложение № 1 к </a:t>
                      </a:r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Правилам предоставления коммунальных услуг собственникам и пользователям помещений в многоквартирных домах и жилых домов, утвержденных Постановлением Правительства РФ </a:t>
                      </a:r>
                    </a:p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от 06.05.2011 № 354</a:t>
                      </a:r>
                      <a:endParaRPr lang="ru-RU" b="1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/>
                        </a:rPr>
                        <a:t>VII. Обращение с твердыми коммунальными </a:t>
                      </a:r>
                      <a:r>
                        <a:rPr lang="ru-RU" sz="1800" dirty="0" smtClean="0">
                          <a:effectLst/>
                        </a:rPr>
                        <a:t>отходами</a:t>
                      </a:r>
                      <a:endParaRPr lang="ru-RU" sz="1800" dirty="0" smtClean="0">
                        <a:effectLst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effectLst/>
                        </a:rPr>
                        <a:t>17.</a:t>
                      </a:r>
                      <a:r>
                        <a:rPr lang="ru-RU" sz="1800" dirty="0" smtClean="0">
                          <a:effectLst/>
                        </a:rPr>
                        <a:t> Обеспечение своевременного вывоза твердых коммунальных отходов из мест (площадок) накопления:</a:t>
                      </a:r>
                    </a:p>
                    <a:p>
                      <a:r>
                        <a:rPr lang="ru-RU" sz="1800" dirty="0" smtClean="0">
                          <a:effectLst/>
                        </a:rPr>
                        <a:t>в холодное время года (при среднесуточной температуре +5 °C и ниже) не реже одного раза в трое суток, в теплое время (при среднесуточной температуре свыше +5 °C) не реже 1 раза в сутки (ежедневный вывоз)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indent="0"/>
                      <a:r>
                        <a:rPr lang="ru-RU" sz="1800" dirty="0" smtClean="0">
                          <a:effectLst/>
                        </a:rPr>
                        <a:t>допустимое отклонение сроков:</a:t>
                      </a:r>
                    </a:p>
                    <a:p>
                      <a:pPr marL="273050" indent="0"/>
                      <a:r>
                        <a:rPr lang="ru-RU" sz="1800" dirty="0" smtClean="0">
                          <a:effectLst/>
                        </a:rPr>
                        <a:t>не более 72 часов (суммарно) в течение 1 месяца;</a:t>
                      </a:r>
                    </a:p>
                    <a:p>
                      <a:pPr marL="273050" indent="0"/>
                      <a:r>
                        <a:rPr lang="ru-RU" sz="1800" dirty="0" smtClean="0">
                          <a:effectLst/>
                        </a:rPr>
                        <a:t>не более 48 часов единовременно - при среднесуточной температуре воздуха +5 °C и ниже;</a:t>
                      </a:r>
                    </a:p>
                    <a:p>
                      <a:pPr marL="273050" indent="0"/>
                      <a:r>
                        <a:rPr lang="ru-RU" sz="1800" dirty="0" smtClean="0">
                          <a:effectLst/>
                        </a:rPr>
                        <a:t>не более 24 часов единовременно - при среднесуточной температуре воздуха свыше +5 °C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effectLst/>
                        </a:rPr>
                        <a:t>за каждые 24 часа отклонения суммарно в течение расчетного периода, в котором произошло указанное отклонение, размер платы за коммунальную услугу за такой расчетный период снижается на 3,3 процента размера платы, определенного за такой расчетный период в соответствии с </a:t>
                      </a:r>
                      <a:r>
                        <a:rPr lang="ru-RU" sz="1800" u="none" strike="noStrike" dirty="0" smtClean="0">
                          <a:effectLst/>
                          <a:hlinkClick r:id="rId2"/>
                        </a:rPr>
                        <a:t>приложением N 2</a:t>
                      </a:r>
                      <a:r>
                        <a:rPr lang="ru-RU" sz="1800" dirty="0" smtClean="0">
                          <a:effectLst/>
                        </a:rPr>
                        <a:t> к Правилам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141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2704" y="1238725"/>
            <a:ext cx="12013096" cy="384721"/>
          </a:xfrm>
          <a:prstGeom prst="rect">
            <a:avLst/>
          </a:prstGeom>
          <a:solidFill>
            <a:schemeClr val="bg1">
              <a:alpha val="30000"/>
            </a:schemeClr>
          </a:solidFill>
        </p:spPr>
        <p:txBody>
          <a:bodyPr wrap="square">
            <a:spAutoFit/>
          </a:bodyPr>
          <a:lstStyle/>
          <a:p>
            <a:pPr marL="109728" algn="ctr">
              <a:spcAft>
                <a:spcPts val="200"/>
              </a:spcAft>
            </a:pPr>
            <a:endParaRPr lang="ru-RU" sz="19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47800" y="26587"/>
            <a:ext cx="10179634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непосредственного способа управления собственниками помещений МКД: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порядок </a:t>
            </a: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регулирование вопроса </a:t>
            </a:r>
            <a:endParaRPr lang="ru-RU" sz="2400" b="1" i="1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2400" b="1" i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органами </a:t>
            </a: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самоуправления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346556"/>
              </p:ext>
            </p:extLst>
          </p:nvPr>
        </p:nvGraphicFramePr>
        <p:xfrm>
          <a:off x="1219200" y="1431085"/>
          <a:ext cx="9906000" cy="5368182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2514601"/>
                <a:gridCol w="990599"/>
                <a:gridCol w="990600"/>
                <a:gridCol w="914400"/>
                <a:gridCol w="2057400"/>
                <a:gridCol w="1143000"/>
                <a:gridCol w="1295400"/>
              </a:tblGrid>
              <a:tr h="9495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Непосредственный 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способ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управления (НСУ)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Всего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МКД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Кол-во 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МКД  с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НСУ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% МКД 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с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НСУ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Отсутствие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сведений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о количестве квартир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в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 МКД с НСУ 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Способ </a:t>
                      </a:r>
                      <a:endParaRPr lang="ru-RU" sz="140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управления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не избран 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339" marR="133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  <a:effectLst/>
                        </a:rPr>
                        <a:t>В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 ГИС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effectLst/>
                        </a:rPr>
                        <a:t>не размещена информация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1339" marR="1339" marT="0" marB="0" anchor="ctr"/>
                </a:tc>
              </a:tr>
              <a:tr h="4012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Воронежская область</a:t>
                      </a:r>
                      <a:endParaRPr lang="ru-RU" sz="1800" b="0" i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10243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2331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22,7%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</a:tr>
              <a:tr h="4458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Богучарский</a:t>
                      </a:r>
                      <a:endParaRPr lang="ru-RU" sz="1800" b="0" i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114</a:t>
                      </a:r>
                      <a:endParaRPr lang="ru-RU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34</a:t>
                      </a:r>
                      <a:endParaRPr lang="ru-RU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29,8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i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+mj-lt"/>
                          <a:ea typeface="Calibri"/>
                          <a:cs typeface="Times New Roman"/>
                        </a:rPr>
                        <a:t>Не выявлено</a:t>
                      </a:r>
                      <a:endParaRPr lang="ru-RU" sz="1600" i="1" dirty="0"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-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-</a:t>
                      </a:r>
                      <a:endParaRPr lang="ru-RU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</a:tr>
              <a:tr h="4496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Бутурлиновский</a:t>
                      </a:r>
                      <a:endParaRPr lang="ru-RU" sz="1800" b="0" i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133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51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38, 3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</a:rPr>
                        <a:t>44 МКД (86%)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-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-</a:t>
                      </a:r>
                      <a:endParaRPr lang="ru-RU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</a:tr>
              <a:tr h="4620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Верхнемамонский</a:t>
                      </a:r>
                      <a:endParaRPr lang="ru-RU" sz="1800" b="0" i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37</a:t>
                      </a:r>
                      <a:endParaRPr lang="ru-RU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37</a:t>
                      </a:r>
                      <a:endParaRPr lang="ru-RU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100%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</a:rPr>
                        <a:t>37 </a:t>
                      </a: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</a:rPr>
                        <a:t>МКД (100%)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-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-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</a:tr>
              <a:tr h="5390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Воробьевский</a:t>
                      </a:r>
                      <a:endParaRPr lang="ru-RU" sz="1800" b="0" i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11</a:t>
                      </a:r>
                      <a:endParaRPr lang="ru-RU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10</a:t>
                      </a:r>
                      <a:endParaRPr lang="ru-RU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91%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</a:rPr>
                        <a:t>10 </a:t>
                      </a: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</a:rPr>
                        <a:t>МКД (100%)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-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</a:tr>
              <a:tr h="460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Калачеевский</a:t>
                      </a:r>
                      <a:endParaRPr lang="ru-RU" sz="1800" b="0" i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198</a:t>
                      </a:r>
                      <a:endParaRPr lang="ru-RU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84</a:t>
                      </a:r>
                      <a:endParaRPr lang="ru-RU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42,4%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</a:rPr>
                        <a:t>83 </a:t>
                      </a: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</a:rPr>
                        <a:t>МКД (99%)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14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</a:tr>
              <a:tr h="4604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Лискинский</a:t>
                      </a:r>
                      <a:endParaRPr lang="ru-RU" sz="1800" b="0" i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466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46</a:t>
                      </a:r>
                      <a:endParaRPr lang="ru-RU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9,9%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</a:rPr>
                        <a:t>32 </a:t>
                      </a: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</a:rPr>
                        <a:t>МКД (70%)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-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</a:tr>
              <a:tr h="4005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Петропавловский</a:t>
                      </a:r>
                      <a:endParaRPr lang="ru-RU" sz="1800" b="0" i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13</a:t>
                      </a:r>
                      <a:endParaRPr lang="ru-RU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13</a:t>
                      </a:r>
                      <a:endParaRPr lang="ru-RU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100%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</a:rPr>
                        <a:t>13 </a:t>
                      </a: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</a:rPr>
                        <a:t>МКД (100%)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-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</a:tr>
              <a:tr h="4620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Павловский</a:t>
                      </a:r>
                      <a:endParaRPr lang="ru-RU" sz="1800" b="0" i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234</a:t>
                      </a:r>
                      <a:endParaRPr lang="ru-RU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85</a:t>
                      </a:r>
                      <a:endParaRPr lang="ru-RU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36,3%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C00000"/>
                          </a:solidFill>
                          <a:effectLst/>
                        </a:rPr>
                        <a:t>79 </a:t>
                      </a:r>
                      <a:r>
                        <a:rPr lang="ru-RU" sz="1600" dirty="0">
                          <a:solidFill>
                            <a:srgbClr val="C00000"/>
                          </a:solidFill>
                          <a:effectLst/>
                        </a:rPr>
                        <a:t>МКД (93%)</a:t>
                      </a:r>
                      <a:endParaRPr lang="ru-RU" sz="1600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</a:tr>
              <a:tr h="3197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                               </a:t>
                      </a:r>
                      <a:r>
                        <a:rPr lang="ru-RU" sz="1800" b="0" i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r>
                        <a:rPr lang="ru-RU" sz="1800" b="0" i="1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ВСЕГО </a:t>
                      </a:r>
                      <a:endParaRPr lang="ru-RU" sz="1800" b="0" i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1206</a:t>
                      </a:r>
                      <a:endParaRPr lang="ru-RU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318</a:t>
                      </a:r>
                      <a:endParaRPr lang="ru-RU" sz="160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1339" marR="1339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621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2704" y="1238725"/>
            <a:ext cx="12013096" cy="384721"/>
          </a:xfrm>
          <a:prstGeom prst="rect">
            <a:avLst/>
          </a:prstGeom>
          <a:solidFill>
            <a:schemeClr val="bg1">
              <a:alpha val="30000"/>
            </a:schemeClr>
          </a:solidFill>
        </p:spPr>
        <p:txBody>
          <a:bodyPr wrap="square">
            <a:spAutoFit/>
          </a:bodyPr>
          <a:lstStyle/>
          <a:p>
            <a:pPr marL="109728" algn="ctr">
              <a:spcAft>
                <a:spcPts val="200"/>
              </a:spcAft>
            </a:pPr>
            <a:endParaRPr lang="ru-RU" sz="19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47800" y="26587"/>
            <a:ext cx="10179634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непосредственного способа управления собственниками помещений МКД: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порядок </a:t>
            </a: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регулирование вопроса </a:t>
            </a:r>
            <a:endParaRPr lang="ru-RU" sz="2400" b="1" i="1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2400" b="1" i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органами </a:t>
            </a: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самоуправления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43000" y="1623446"/>
            <a:ext cx="7981950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УСЛОВИЯ </a:t>
            </a:r>
            <a:r>
              <a:rPr lang="ru-RU" sz="20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РЕАЛИЗАЦИИ </a:t>
            </a:r>
          </a:p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НЕПОСРЕДСТВЕННОГО СПОСОБА УПРАВЛЕНИЯ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МКД 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89630" y="2517140"/>
            <a:ext cx="7181850" cy="835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/>
              <a:t>Избирается на общем собрании собственников помещений,</a:t>
            </a:r>
          </a:p>
          <a:p>
            <a:r>
              <a:rPr lang="ru-RU" sz="2000" b="1" dirty="0" smtClean="0"/>
              <a:t>оформляется протоколом </a:t>
            </a:r>
            <a:endParaRPr lang="ru-RU" sz="20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352800" y="3586480"/>
            <a:ext cx="7208520" cy="6096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количество квартир в </a:t>
            </a:r>
            <a:r>
              <a:rPr lang="ru-RU" sz="2000" dirty="0" smtClean="0"/>
              <a:t>МКД составляет </a:t>
            </a:r>
            <a:r>
              <a:rPr lang="ru-RU" sz="2000" b="1" dirty="0"/>
              <a:t>не более чем 30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2440" y="4804113"/>
            <a:ext cx="2133600" cy="139580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Соблюдение требований статьи 164 ЖК РФ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352799" y="4416464"/>
            <a:ext cx="7703157" cy="10668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заключение </a:t>
            </a:r>
            <a:r>
              <a:rPr lang="ru-RU" dirty="0" smtClean="0"/>
              <a:t>договора </a:t>
            </a:r>
            <a:r>
              <a:rPr lang="ru-RU" b="1" dirty="0" smtClean="0"/>
              <a:t>оказания </a:t>
            </a:r>
            <a:r>
              <a:rPr lang="ru-RU" b="1" dirty="0"/>
              <a:t>услуг по содержанию и (или) выполнению работ по ремонту общего имущества </a:t>
            </a:r>
            <a:r>
              <a:rPr lang="ru-RU" dirty="0"/>
              <a:t>с лицами, осуществляющими соответствующие виды деятельности;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352800" y="5739209"/>
            <a:ext cx="7703156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договоры </a:t>
            </a:r>
            <a:r>
              <a:rPr lang="ru-RU" dirty="0" smtClean="0"/>
              <a:t>ХВС, ГВС, водоотведения</a:t>
            </a:r>
            <a:r>
              <a:rPr lang="ru-RU" dirty="0"/>
              <a:t>, электроснабжения, газоснабжения </a:t>
            </a:r>
            <a:endParaRPr lang="ru-RU" dirty="0" smtClean="0"/>
          </a:p>
          <a:p>
            <a:r>
              <a:rPr lang="ru-RU" dirty="0" smtClean="0"/>
              <a:t>(</a:t>
            </a:r>
            <a:r>
              <a:rPr lang="ru-RU" dirty="0"/>
              <a:t>в </a:t>
            </a:r>
            <a:r>
              <a:rPr lang="ru-RU" dirty="0" err="1" smtClean="0"/>
              <a:t>т.ч</a:t>
            </a:r>
            <a:r>
              <a:rPr lang="ru-RU" dirty="0" smtClean="0"/>
              <a:t>. </a:t>
            </a:r>
            <a:r>
              <a:rPr lang="ru-RU" dirty="0"/>
              <a:t>поставки бытового газа в баллонах), </a:t>
            </a:r>
            <a:r>
              <a:rPr lang="ru-RU" dirty="0" smtClean="0"/>
              <a:t>отопления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b="1" dirty="0" smtClean="0"/>
              <a:t>РСО заключают с </a:t>
            </a:r>
            <a:r>
              <a:rPr lang="ru-RU" b="1" dirty="0"/>
              <a:t>каждым собственником </a:t>
            </a:r>
            <a:r>
              <a:rPr lang="ru-RU" b="1" dirty="0" smtClean="0"/>
              <a:t>помещения</a:t>
            </a:r>
            <a:endParaRPr lang="ru-RU" b="1" dirty="0"/>
          </a:p>
        </p:txBody>
      </p:sp>
      <p:sp>
        <p:nvSpPr>
          <p:cNvPr id="6" name="Стрелка вправо 5"/>
          <p:cNvSpPr/>
          <p:nvPr/>
        </p:nvSpPr>
        <p:spPr>
          <a:xfrm>
            <a:off x="2164080" y="2793680"/>
            <a:ext cx="1066800" cy="1339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1424940" y="2779546"/>
            <a:ext cx="228600" cy="1825664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2143760" y="3804920"/>
            <a:ext cx="1066800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2641600" y="4949864"/>
            <a:ext cx="711199" cy="2317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2641600" y="5943600"/>
            <a:ext cx="711200" cy="2528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18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47800" y="26587"/>
            <a:ext cx="10179634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непосредственного способа управления собственниками помещений МКД: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порядок </a:t>
            </a: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регулирование вопроса </a:t>
            </a:r>
            <a:endParaRPr lang="ru-RU" sz="2400" b="1" i="1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2400" b="1" i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органами </a:t>
            </a: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самоуправления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66800" y="1652451"/>
            <a:ext cx="7239000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Соблюдение требований статьи 164 ЖК </a:t>
            </a: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РФ</a:t>
            </a:r>
            <a:endParaRPr lang="ru-RU" sz="2800" b="1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716605" y="2682240"/>
            <a:ext cx="7181850" cy="13639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большинство </a:t>
            </a:r>
            <a:r>
              <a:rPr lang="ru-RU" sz="2000" dirty="0"/>
              <a:t>собственников помещений в </a:t>
            </a:r>
            <a:r>
              <a:rPr lang="ru-RU" sz="2000" dirty="0" smtClean="0"/>
              <a:t>МКД </a:t>
            </a: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</a:rPr>
              <a:t>не заключили договоры </a:t>
            </a:r>
          </a:p>
          <a:p>
            <a:pPr algn="ctr"/>
            <a:r>
              <a:rPr lang="ru-RU" sz="2000" b="1" dirty="0" smtClean="0"/>
              <a:t>оказания </a:t>
            </a:r>
            <a:r>
              <a:rPr lang="ru-RU" sz="2000" b="1" dirty="0"/>
              <a:t>услуг по содержанию и (или) выполнению работ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по </a:t>
            </a:r>
            <a:r>
              <a:rPr lang="ru-RU" sz="2000" b="1" dirty="0"/>
              <a:t>ремонту общего имущества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09600" y="2667000"/>
            <a:ext cx="2438400" cy="3581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Порядок </a:t>
            </a:r>
          </a:p>
          <a:p>
            <a:pPr algn="ctr"/>
            <a:r>
              <a:rPr lang="ru-RU" sz="1600" b="1" dirty="0" smtClean="0"/>
              <a:t>проведения ОМСУ  </a:t>
            </a:r>
            <a:r>
              <a:rPr lang="ru-RU" sz="1600" b="1" dirty="0"/>
              <a:t>открытого конкурса </a:t>
            </a:r>
            <a:endParaRPr lang="ru-RU" sz="1600" b="1" dirty="0" smtClean="0"/>
          </a:p>
          <a:p>
            <a:pPr algn="ctr"/>
            <a:r>
              <a:rPr lang="ru-RU" sz="1600" b="1" dirty="0" smtClean="0"/>
              <a:t>по </a:t>
            </a:r>
            <a:r>
              <a:rPr lang="ru-RU" sz="1600" b="1" dirty="0"/>
              <a:t>отбору </a:t>
            </a:r>
            <a:endParaRPr lang="ru-RU" sz="1600" b="1" dirty="0" smtClean="0"/>
          </a:p>
          <a:p>
            <a:pPr algn="ctr"/>
            <a:r>
              <a:rPr lang="ru-RU" sz="1600" b="1" dirty="0" smtClean="0"/>
              <a:t>управляющей организации</a:t>
            </a:r>
          </a:p>
          <a:p>
            <a:pPr algn="ctr"/>
            <a:r>
              <a:rPr lang="ru-RU" sz="1600" b="1" dirty="0" smtClean="0"/>
              <a:t>для </a:t>
            </a:r>
            <a:r>
              <a:rPr lang="ru-RU" sz="1600" b="1" dirty="0"/>
              <a:t>управления </a:t>
            </a:r>
            <a:r>
              <a:rPr lang="ru-RU" sz="1600" b="1" dirty="0" smtClean="0"/>
              <a:t>МКД </a:t>
            </a:r>
            <a:endParaRPr lang="ru-RU" sz="1600" b="1" dirty="0" smtClean="0"/>
          </a:p>
          <a:p>
            <a:pPr algn="ctr"/>
            <a:endParaRPr lang="ru-RU" sz="1600" b="1" dirty="0" smtClean="0"/>
          </a:p>
          <a:p>
            <a:pPr algn="ctr"/>
            <a:r>
              <a:rPr lang="ru-RU" sz="1600" b="1" dirty="0" smtClean="0"/>
              <a:t> </a:t>
            </a:r>
            <a:r>
              <a:rPr lang="ru-RU" sz="1600" dirty="0"/>
              <a:t>(утв. постановлением Правительства РФ </a:t>
            </a:r>
            <a:endParaRPr lang="ru-RU" sz="1600" dirty="0" smtClean="0"/>
          </a:p>
          <a:p>
            <a:pPr algn="ctr"/>
            <a:r>
              <a:rPr lang="ru-RU" sz="1600" dirty="0" smtClean="0"/>
              <a:t>от </a:t>
            </a:r>
            <a:r>
              <a:rPr lang="ru-RU" sz="1600" dirty="0"/>
              <a:t>06.02.2006 № </a:t>
            </a:r>
            <a:r>
              <a:rPr lang="ru-RU" sz="1600" dirty="0" smtClean="0"/>
              <a:t>75, </a:t>
            </a:r>
          </a:p>
          <a:p>
            <a:pPr algn="ctr"/>
            <a:r>
              <a:rPr lang="ru-RU" sz="1600" dirty="0" smtClean="0"/>
              <a:t>подп</a:t>
            </a:r>
            <a:r>
              <a:rPr lang="ru-RU" sz="1600" dirty="0"/>
              <a:t>. 2 п. 3 </a:t>
            </a:r>
            <a:r>
              <a:rPr lang="ru-RU" sz="1600" dirty="0" smtClean="0"/>
              <a:t>).</a:t>
            </a: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462338" y="4654845"/>
            <a:ext cx="3590924" cy="159355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решение собственников 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dirty="0" smtClean="0"/>
              <a:t>о </a:t>
            </a:r>
            <a:r>
              <a:rPr lang="ru-RU" dirty="0"/>
              <a:t>выборе </a:t>
            </a:r>
            <a:r>
              <a:rPr lang="ru-RU" dirty="0" smtClean="0"/>
              <a:t>непосредственного способа </a:t>
            </a:r>
            <a:r>
              <a:rPr lang="ru-RU" dirty="0"/>
              <a:t>управления </a:t>
            </a:r>
            <a:endParaRPr lang="ru-RU" dirty="0" smtClean="0"/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не реализовано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565974" y="4654844"/>
            <a:ext cx="4038600" cy="159355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основание для проведения </a:t>
            </a:r>
            <a:endParaRPr lang="ru-RU" sz="2000" dirty="0" smtClean="0"/>
          </a:p>
          <a:p>
            <a:pPr algn="ctr"/>
            <a:r>
              <a:rPr lang="ru-RU" sz="2000" dirty="0" smtClean="0"/>
              <a:t>ОМСУ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открытого </a:t>
            </a:r>
            <a:r>
              <a:rPr lang="ru-RU" sz="2800" b="1" dirty="0">
                <a:solidFill>
                  <a:srgbClr val="C00000"/>
                </a:solidFill>
              </a:rPr>
              <a:t>конкурса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7104330" y="5239046"/>
            <a:ext cx="461644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5105400" y="4046220"/>
            <a:ext cx="304800" cy="59260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73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47800" y="26587"/>
            <a:ext cx="10179634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непосредственного способа управления собственниками помещений МКД: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порядок </a:t>
            </a: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регулирование вопроса </a:t>
            </a:r>
            <a:endParaRPr lang="ru-RU" sz="2400" b="1" i="1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2400" b="1" i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органами </a:t>
            </a: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самоуправления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7200" y="1524000"/>
            <a:ext cx="8991600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 договора по ст. 164 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ЖК 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РФ – соблюдение требований: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66520" y="2133600"/>
            <a:ext cx="10342194" cy="13716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/>
              <a:t>ПП РФ № 491</a:t>
            </a:r>
            <a:endParaRPr lang="ru-RU" dirty="0"/>
          </a:p>
          <a:p>
            <a:r>
              <a:rPr lang="ru-RU" b="1" dirty="0" smtClean="0"/>
              <a:t>п</a:t>
            </a:r>
            <a:r>
              <a:rPr lang="ru-RU" b="1" dirty="0"/>
              <a:t>. 42.</a:t>
            </a:r>
            <a:r>
              <a:rPr lang="ru-RU" dirty="0"/>
              <a:t> Лица, оказывающие услуги и выполняющие работы при </a:t>
            </a:r>
            <a:r>
              <a:rPr lang="ru-RU" dirty="0" smtClean="0"/>
              <a:t>НСУ МКД, </a:t>
            </a:r>
            <a:r>
              <a:rPr lang="ru-RU" dirty="0"/>
              <a:t>отвечают перед собственниками помещений за нарушение своих обязательств и несут ответственность за надлежащее содержание общего имущества в соответствии с законодательством РФ и договором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86840" y="3733800"/>
            <a:ext cx="10332034" cy="1143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/>
              <a:t>ПП РФ № 416</a:t>
            </a:r>
            <a:endParaRPr lang="ru-RU" dirty="0"/>
          </a:p>
          <a:p>
            <a:r>
              <a:rPr lang="ru-RU" b="1" dirty="0" err="1"/>
              <a:t>пп</a:t>
            </a:r>
            <a:r>
              <a:rPr lang="ru-RU" b="1" dirty="0"/>
              <a:t>. «а» п. 1 </a:t>
            </a:r>
            <a:r>
              <a:rPr lang="ru-RU" dirty="0"/>
              <a:t>Правила устанавливают стандарты и порядок осуществления деятельности </a:t>
            </a:r>
            <a:r>
              <a:rPr lang="ru-RU" dirty="0" smtClean="0"/>
              <a:t>при НСУ МКД </a:t>
            </a:r>
          </a:p>
          <a:p>
            <a:r>
              <a:rPr lang="ru-RU" b="1" dirty="0" smtClean="0"/>
              <a:t>п</a:t>
            </a:r>
            <a:r>
              <a:rPr lang="ru-RU" b="1" dirty="0"/>
              <a:t>. 5 </a:t>
            </a:r>
            <a:r>
              <a:rPr lang="ru-RU" dirty="0"/>
              <a:t>Проект перечня услуг и работ составляется и представляется собственникам помещений </a:t>
            </a:r>
            <a:r>
              <a:rPr lang="ru-RU" dirty="0" smtClean="0"/>
              <a:t>для </a:t>
            </a:r>
            <a:r>
              <a:rPr lang="ru-RU" dirty="0"/>
              <a:t>утверждения одним из таких собственников.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366520" y="5105400"/>
            <a:ext cx="10332034" cy="1524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/>
              <a:t>ПП РФ № </a:t>
            </a:r>
            <a:r>
              <a:rPr lang="ru-RU" b="1" dirty="0" smtClean="0"/>
              <a:t>290 (минимальный </a:t>
            </a:r>
            <a:r>
              <a:rPr lang="ru-RU" b="1" dirty="0"/>
              <a:t>перечень)</a:t>
            </a:r>
            <a:endParaRPr lang="ru-RU" dirty="0"/>
          </a:p>
          <a:p>
            <a:r>
              <a:rPr lang="ru-RU" b="1" dirty="0" err="1"/>
              <a:t>пп</a:t>
            </a:r>
            <a:r>
              <a:rPr lang="ru-RU" b="1" dirty="0"/>
              <a:t>. «а» пункта 2.</a:t>
            </a:r>
            <a:r>
              <a:rPr lang="ru-RU" dirty="0"/>
              <a:t> Перечень услуг и работ из числа включенных в минимальный </a:t>
            </a:r>
            <a:r>
              <a:rPr lang="ru-RU" dirty="0" smtClean="0"/>
              <a:t>перечень, </a:t>
            </a:r>
            <a:r>
              <a:rPr lang="ru-RU" dirty="0"/>
              <a:t>периодичность их оказания и выполнения определяются и отражаются </a:t>
            </a:r>
            <a:r>
              <a:rPr lang="ru-RU" dirty="0" smtClean="0"/>
              <a:t>в </a:t>
            </a:r>
            <a:r>
              <a:rPr lang="ru-RU" dirty="0"/>
              <a:t>решении общего собрания собственников помещений в многоквартирном доме - в случае, если управление МКД осуществляется непосредственно собственниками помещений в МКД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864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47800" y="26587"/>
            <a:ext cx="10179634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непосредственного способа управления собственниками помещений МКД: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порядок </a:t>
            </a: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регулирование вопроса </a:t>
            </a:r>
            <a:endParaRPr lang="ru-RU" sz="2400" b="1" i="1" dirty="0" smtClean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2400" b="1" i="1" dirty="0" smtClean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органами </a:t>
            </a:r>
            <a:r>
              <a:rPr lang="ru-RU" sz="2400" b="1" i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местного самоуправления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6720" y="1949319"/>
            <a:ext cx="2697480" cy="121920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/>
              <a:t>П</a:t>
            </a:r>
            <a:r>
              <a:rPr lang="ru-RU" b="1" dirty="0" smtClean="0"/>
              <a:t>ротокол </a:t>
            </a:r>
            <a:r>
              <a:rPr lang="ru-RU" b="1" dirty="0"/>
              <a:t>заседания правительства Воронежской области </a:t>
            </a:r>
            <a:endParaRPr lang="ru-RU" b="1" dirty="0" smtClean="0"/>
          </a:p>
          <a:p>
            <a:r>
              <a:rPr lang="ru-RU" b="1" dirty="0" smtClean="0"/>
              <a:t>от </a:t>
            </a:r>
            <a:r>
              <a:rPr lang="ru-RU" b="1" dirty="0"/>
              <a:t>21.02.2018 № 2 </a:t>
            </a:r>
            <a:endParaRPr lang="ru-RU" b="1" dirty="0" smtClean="0"/>
          </a:p>
        </p:txBody>
      </p:sp>
      <p:sp>
        <p:nvSpPr>
          <p:cNvPr id="12" name="Прямоугольник 11"/>
          <p:cNvSpPr/>
          <p:nvPr/>
        </p:nvSpPr>
        <p:spPr>
          <a:xfrm>
            <a:off x="426720" y="3418918"/>
            <a:ext cx="2697480" cy="13716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/>
              <a:t>Протокол поручений Губернатора Воронежской области от </a:t>
            </a:r>
            <a:r>
              <a:rPr lang="ru-RU" b="1" dirty="0" smtClean="0"/>
              <a:t>13.03.2019 </a:t>
            </a:r>
          </a:p>
          <a:p>
            <a:r>
              <a:rPr lang="ru-RU" b="1" dirty="0" smtClean="0"/>
              <a:t>№ </a:t>
            </a:r>
            <a:r>
              <a:rPr lang="ru-RU" b="1" dirty="0" smtClean="0"/>
              <a:t>17-15/пр-3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22948" y="3382782"/>
            <a:ext cx="8539480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8775"/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У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силить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проведение мероприятий по выбору управляющих организаций или созданию ТСЖ в многоквартирных домах, которые находятся без управления, или способ управления, в которых не реализован. </a:t>
            </a:r>
            <a:endParaRPr lang="ru-RU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indent="358775"/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Информацию </a:t>
            </a:r>
            <a:r>
              <a:rPr lang="ru-RU" sz="2000" b="1" i="1" dirty="0">
                <a:solidFill>
                  <a:schemeClr val="tx2">
                    <a:lumMod val="75000"/>
                  </a:schemeClr>
                </a:solidFill>
              </a:rPr>
              <a:t>ежеквартально направлять в ГЖИ (до 10 числа месяца, следующего за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отчётным)</a:t>
            </a:r>
            <a:endParaRPr lang="ru-RU" sz="20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00400" y="1937414"/>
            <a:ext cx="87630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       О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беспечить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проведение открытых конкурсов по отбору управляющих организаций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dirty="0"/>
              <a:t>для управления </a:t>
            </a:r>
            <a:r>
              <a:rPr lang="ru-RU" dirty="0" smtClean="0"/>
              <a:t>МКД </a:t>
            </a:r>
            <a:r>
              <a:rPr lang="ru-RU" dirty="0"/>
              <a:t>с </a:t>
            </a:r>
            <a:r>
              <a:rPr lang="ru-RU" b="1" i="1" dirty="0"/>
              <a:t>непосредственным способом управления, </a:t>
            </a:r>
            <a:r>
              <a:rPr lang="ru-RU" b="1" i="1" dirty="0">
                <a:solidFill>
                  <a:schemeClr val="accent2">
                    <a:lumMod val="75000"/>
                  </a:schemeClr>
                </a:solidFill>
              </a:rPr>
              <a:t>большинство собственников помещений в которых не заключили договоры, предусмотренные 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 ст. 164 ЖК РФ. 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</a:rPr>
              <a:t>     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</a:rPr>
              <a:t>Поручение продлено до января 2020 года.</a:t>
            </a:r>
            <a:endParaRPr lang="ru-RU" sz="2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374984" y="6147847"/>
            <a:ext cx="1752600" cy="6096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КОНТРОЛЬ!!!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32934" y="1511495"/>
            <a:ext cx="112304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РЕКОМЕНДОВАТЬ ГЛАВАМ АДМИНИСТРАЦИЙ МУНИЦИПАЛЬНЫХ РАЙОНОВ И ГОРОДСКИХ ОКРУГОВ: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73906" y="5105400"/>
            <a:ext cx="2650294" cy="140976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/>
              <a:t>Протокол </a:t>
            </a:r>
            <a:r>
              <a:rPr lang="ru-RU" b="1" dirty="0"/>
              <a:t>поручений оперативного совещания Губернатора Воронежской области </a:t>
            </a:r>
            <a:endParaRPr lang="ru-RU" b="1" dirty="0" smtClean="0"/>
          </a:p>
          <a:p>
            <a:r>
              <a:rPr lang="ru-RU" b="1" dirty="0" smtClean="0"/>
              <a:t>от </a:t>
            </a:r>
            <a:r>
              <a:rPr lang="ru-RU" b="1" dirty="0"/>
              <a:t>15.07.2019 № </a:t>
            </a:r>
            <a:r>
              <a:rPr lang="ru-RU" b="1" dirty="0" smtClean="0"/>
              <a:t>16</a:t>
            </a:r>
            <a:endParaRPr lang="ru-RU" b="1" dirty="0" smtClean="0"/>
          </a:p>
        </p:txBody>
      </p:sp>
      <p:sp>
        <p:nvSpPr>
          <p:cNvPr id="13" name="Прямоугольник 12"/>
          <p:cNvSpPr/>
          <p:nvPr/>
        </p:nvSpPr>
        <p:spPr>
          <a:xfrm>
            <a:off x="3322948" y="5210337"/>
            <a:ext cx="830448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8775"/>
            <a:r>
              <a:rPr lang="ru-RU" sz="1900" b="1" i="1" dirty="0" smtClean="0"/>
              <a:t>Проработать </a:t>
            </a:r>
            <a:r>
              <a:rPr lang="ru-RU" sz="1900" b="1" i="1" dirty="0"/>
              <a:t>с ГЖИ </a:t>
            </a:r>
            <a:r>
              <a:rPr lang="ru-RU" sz="1900" b="1" i="1" dirty="0" smtClean="0">
                <a:solidFill>
                  <a:schemeClr val="accent2">
                    <a:lumMod val="75000"/>
                  </a:schemeClr>
                </a:solidFill>
              </a:rPr>
              <a:t>модель </a:t>
            </a:r>
            <a:r>
              <a:rPr lang="ru-RU" sz="1900" b="1" i="1" dirty="0">
                <a:solidFill>
                  <a:schemeClr val="accent2">
                    <a:lumMod val="75000"/>
                  </a:schemeClr>
                </a:solidFill>
              </a:rPr>
              <a:t>создания </a:t>
            </a:r>
            <a:r>
              <a:rPr lang="ru-RU" sz="1900" b="1" i="1" dirty="0" smtClean="0">
                <a:solidFill>
                  <a:schemeClr val="accent2">
                    <a:lumMod val="75000"/>
                  </a:schemeClr>
                </a:solidFill>
              </a:rPr>
              <a:t>межмуниципальных </a:t>
            </a:r>
            <a:r>
              <a:rPr lang="ru-RU" sz="1900" b="1" i="1" dirty="0">
                <a:solidFill>
                  <a:schemeClr val="accent2">
                    <a:lumMod val="75000"/>
                  </a:schemeClr>
                </a:solidFill>
              </a:rPr>
              <a:t>предприятий </a:t>
            </a:r>
            <a:r>
              <a:rPr lang="ru-RU" sz="1900" b="1" i="1" dirty="0" smtClean="0"/>
              <a:t>с </a:t>
            </a:r>
            <a:r>
              <a:rPr lang="ru-RU" sz="1900" b="1" i="1" dirty="0"/>
              <a:t>целью обслуживания МКД </a:t>
            </a:r>
            <a:r>
              <a:rPr lang="ru-RU" sz="1900" b="1" i="1" dirty="0" smtClean="0"/>
              <a:t>с </a:t>
            </a:r>
            <a:r>
              <a:rPr lang="ru-RU" sz="1900" b="1" i="1" dirty="0"/>
              <a:t>непосредственным способом </a:t>
            </a:r>
            <a:r>
              <a:rPr lang="ru-RU" sz="1900" b="1" i="1" dirty="0" smtClean="0"/>
              <a:t>управления. </a:t>
            </a:r>
            <a:r>
              <a:rPr lang="ru-RU" sz="2000" b="1" i="1" dirty="0" smtClean="0">
                <a:solidFill>
                  <a:schemeClr val="tx2">
                    <a:lumMod val="75000"/>
                  </a:schemeClr>
                </a:solidFill>
              </a:rPr>
              <a:t>Информацию представить в срок до 30.09.2019.</a:t>
            </a:r>
            <a:endParaRPr lang="ru-RU" sz="1900" b="1" i="1" dirty="0"/>
          </a:p>
        </p:txBody>
      </p:sp>
    </p:spTree>
    <p:extLst>
      <p:ext uri="{BB962C8B-B14F-4D97-AF65-F5344CB8AC3E}">
        <p14:creationId xmlns:p14="http://schemas.microsoft.com/office/powerpoint/2010/main" val="279719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1405"/>
            <a:ext cx="9368747" cy="1107996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lang="ru-RU" sz="2400" b="1" i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непосредственного способа управления собственниками помещений МКД:  порядок и регулирование вопроса </a:t>
            </a:r>
            <a:br>
              <a:rPr lang="ru-RU" sz="2400" b="1" i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органами местного самоуправления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4576770"/>
              </p:ext>
            </p:extLst>
          </p:nvPr>
        </p:nvGraphicFramePr>
        <p:xfrm>
          <a:off x="914400" y="1524000"/>
          <a:ext cx="10231501" cy="4515454"/>
        </p:xfrm>
        <a:graphic>
          <a:graphicData uri="http://schemas.openxmlformats.org/drawingml/2006/table">
            <a:tbl>
              <a:tblPr firstRow="1" firstCol="1" bandRow="1">
                <a:tableStyleId>{5FD0F851-EC5A-4D38-B0AD-8093EC10F338}</a:tableStyleId>
              </a:tblPr>
              <a:tblGrid>
                <a:gridCol w="2133600"/>
                <a:gridCol w="2895600"/>
                <a:gridCol w="5202301"/>
              </a:tblGrid>
              <a:tr h="381000">
                <a:tc gridSpan="3">
                  <a:txBody>
                    <a:bodyPr/>
                    <a:lstStyle/>
                    <a:p>
                      <a:pPr marL="381635" indent="-381635" algn="ctr">
                        <a:lnSpc>
                          <a:spcPct val="115000"/>
                        </a:lnSpc>
                        <a:spcAft>
                          <a:spcPts val="480"/>
                        </a:spcAft>
                      </a:pPr>
                      <a:r>
                        <a:rPr lang="ru-RU" sz="1800" b="0" i="1" dirty="0">
                          <a:effectLst/>
                        </a:rPr>
                        <a:t>К вопросу о создании межмуниципальной управляющей организации: помоги </a:t>
                      </a:r>
                      <a:r>
                        <a:rPr lang="ru-RU" sz="1800" b="0" i="1" dirty="0" smtClean="0">
                          <a:effectLst/>
                        </a:rPr>
                        <a:t>соседу</a:t>
                      </a:r>
                    </a:p>
                  </a:txBody>
                  <a:tcPr marL="1402" marR="1402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480"/>
                        </a:spcAft>
                      </a:pPr>
                      <a:r>
                        <a:rPr lang="ru-RU" sz="1800" b="0" dirty="0">
                          <a:effectLst/>
                        </a:rPr>
                        <a:t>район</a:t>
                      </a:r>
                      <a:endParaRPr lang="ru-RU" sz="1800" b="0" dirty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80"/>
                        </a:spcAft>
                      </a:pPr>
                      <a:r>
                        <a:rPr lang="ru-RU" sz="1800" dirty="0">
                          <a:effectLst/>
                        </a:rPr>
                        <a:t>УО лицензиат</a:t>
                      </a:r>
                      <a:endParaRPr lang="ru-RU" sz="1800" b="0" dirty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80"/>
                        </a:spcAft>
                      </a:pPr>
                      <a:r>
                        <a:rPr lang="ru-RU" sz="1800" dirty="0">
                          <a:effectLst/>
                        </a:rPr>
                        <a:t>соседи</a:t>
                      </a:r>
                      <a:endParaRPr lang="ru-RU" sz="1800" b="0" dirty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0" marB="0"/>
                </a:tc>
              </a:tr>
              <a:tr h="6696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480"/>
                        </a:spcAft>
                      </a:pPr>
                      <a:r>
                        <a:rPr lang="ru-RU" sz="1800" b="0" dirty="0" err="1" smtClean="0">
                          <a:effectLst/>
                        </a:rPr>
                        <a:t>Богучарский</a:t>
                      </a:r>
                      <a:endParaRPr lang="ru-RU" sz="1800" b="0" dirty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ООО «ДОМОУПРАВЛЕНИЕ</a:t>
                      </a:r>
                      <a:r>
                        <a:rPr lang="ru-RU" sz="1800" dirty="0" smtClean="0">
                          <a:effectLst/>
                        </a:rPr>
                        <a:t>»</a:t>
                      </a:r>
                      <a:endParaRPr lang="ru-RU" sz="1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ФГБУ ЦЖКУ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80"/>
                        </a:spcAft>
                      </a:pPr>
                      <a:r>
                        <a:rPr lang="ru-RU" sz="1800" b="1" dirty="0">
                          <a:effectLst/>
                        </a:rPr>
                        <a:t>Петропавловский, </a:t>
                      </a:r>
                      <a:r>
                        <a:rPr lang="ru-RU" sz="1800" b="1" dirty="0" smtClean="0">
                          <a:effectLst/>
                        </a:rPr>
                        <a:t>Верхнемамонский </a:t>
                      </a:r>
                      <a:endParaRPr lang="ru-RU" sz="1800" b="1" dirty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0" marB="0"/>
                </a:tc>
              </a:tr>
              <a:tr h="7781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480"/>
                        </a:spcAft>
                      </a:pPr>
                      <a:r>
                        <a:rPr lang="ru-RU" sz="1800" b="0" dirty="0" smtClean="0">
                          <a:effectLst/>
                        </a:rPr>
                        <a:t>Бутурлиновский</a:t>
                      </a:r>
                      <a:endParaRPr lang="ru-RU" sz="1800" b="0" dirty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ООО «УБЖФ»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ФГБУ ЦЖКУ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80"/>
                        </a:spcAft>
                      </a:pPr>
                      <a:r>
                        <a:rPr lang="ru-RU" sz="1800" b="1" dirty="0">
                          <a:effectLst/>
                        </a:rPr>
                        <a:t>Воробьевский, </a:t>
                      </a:r>
                      <a:r>
                        <a:rPr lang="ru-RU" sz="1800" b="1" dirty="0" smtClean="0">
                          <a:effectLst/>
                        </a:rPr>
                        <a:t>Таловский</a:t>
                      </a:r>
                      <a:r>
                        <a:rPr lang="ru-RU" sz="1800" b="1" dirty="0">
                          <a:effectLst/>
                        </a:rPr>
                        <a:t>, </a:t>
                      </a:r>
                      <a:r>
                        <a:rPr lang="ru-RU" sz="1800" b="1" dirty="0" smtClean="0">
                          <a:effectLst/>
                        </a:rPr>
                        <a:t>Новохоперский </a:t>
                      </a:r>
                      <a:endParaRPr lang="ru-RU" sz="1800" b="1" dirty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0" marB="0"/>
                </a:tc>
              </a:tr>
              <a:tr h="33483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480"/>
                        </a:spcAft>
                      </a:pPr>
                      <a:r>
                        <a:rPr lang="ru-RU" sz="1800" b="1" dirty="0" smtClean="0">
                          <a:effectLst/>
                        </a:rPr>
                        <a:t>Верхнемамонский</a:t>
                      </a:r>
                      <a:endParaRPr lang="ru-RU" sz="1800" b="1" dirty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нет</a:t>
                      </a:r>
                      <a:endParaRPr lang="ru-RU" sz="1800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80"/>
                        </a:spcAft>
                      </a:pPr>
                      <a:r>
                        <a:rPr lang="ru-RU" sz="1800" dirty="0">
                          <a:effectLst/>
                        </a:rPr>
                        <a:t>Павловский, </a:t>
                      </a:r>
                      <a:r>
                        <a:rPr lang="ru-RU" sz="1800" dirty="0" err="1" smtClean="0">
                          <a:effectLst/>
                        </a:rPr>
                        <a:t>Богучарский</a:t>
                      </a:r>
                      <a:r>
                        <a:rPr lang="ru-RU" sz="1800" dirty="0">
                          <a:effectLst/>
                        </a:rPr>
                        <a:t>, </a:t>
                      </a:r>
                      <a:endParaRPr lang="ru-RU" sz="1800" dirty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0" marB="0"/>
                </a:tc>
              </a:tr>
              <a:tr h="3920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480"/>
                        </a:spcAft>
                      </a:pPr>
                      <a:r>
                        <a:rPr lang="ru-RU" sz="1800" b="1" dirty="0" smtClean="0">
                          <a:effectLst/>
                        </a:rPr>
                        <a:t>Воробьевский</a:t>
                      </a:r>
                      <a:endParaRPr lang="ru-RU" sz="1800" b="1" dirty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нет</a:t>
                      </a:r>
                      <a:endParaRPr lang="ru-RU" sz="1800" dirty="0">
                        <a:solidFill>
                          <a:srgbClr val="C00000"/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80"/>
                        </a:spcAft>
                      </a:pPr>
                      <a:r>
                        <a:rPr lang="ru-RU" sz="1800" dirty="0">
                          <a:effectLst/>
                        </a:rPr>
                        <a:t>Бутурлиновский, </a:t>
                      </a:r>
                      <a:r>
                        <a:rPr lang="ru-RU" sz="1800" dirty="0" smtClean="0">
                          <a:effectLst/>
                        </a:rPr>
                        <a:t>Калачеевский</a:t>
                      </a:r>
                      <a:r>
                        <a:rPr lang="ru-RU" sz="1800" dirty="0">
                          <a:effectLst/>
                        </a:rPr>
                        <a:t>, </a:t>
                      </a:r>
                      <a:r>
                        <a:rPr lang="ru-RU" sz="1800" dirty="0" smtClean="0">
                          <a:effectLst/>
                        </a:rPr>
                        <a:t>Павловский</a:t>
                      </a:r>
                      <a:endParaRPr lang="ru-RU" sz="1800" dirty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0" marB="0"/>
                </a:tc>
              </a:tr>
              <a:tr h="7813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480"/>
                        </a:spcAft>
                      </a:pPr>
                      <a:r>
                        <a:rPr lang="ru-RU" sz="1800" b="0" dirty="0" smtClean="0">
                          <a:effectLst/>
                        </a:rPr>
                        <a:t>Калачеевский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480"/>
                        </a:spcAft>
                      </a:pPr>
                      <a:endParaRPr lang="ru-RU" sz="1800" b="0" dirty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800" dirty="0">
                          <a:effectLst/>
                        </a:rPr>
                        <a:t>ООО «УК «Услуги» </a:t>
                      </a:r>
                      <a:endParaRPr lang="ru-RU" sz="18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ООО «УК Пригородное»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480"/>
                        </a:spcAft>
                      </a:pPr>
                      <a:r>
                        <a:rPr lang="ru-RU" sz="1800" b="1" dirty="0">
                          <a:effectLst/>
                        </a:rPr>
                        <a:t>Воробьевский, </a:t>
                      </a:r>
                      <a:r>
                        <a:rPr lang="ru-RU" sz="1800" b="1" dirty="0" smtClean="0">
                          <a:effectLst/>
                        </a:rPr>
                        <a:t>Петропавловский</a:t>
                      </a:r>
                      <a:r>
                        <a:rPr lang="ru-RU" sz="1800" b="1" dirty="0">
                          <a:effectLst/>
                        </a:rPr>
                        <a:t>, </a:t>
                      </a:r>
                      <a:r>
                        <a:rPr lang="ru-RU" sz="1800" b="1" dirty="0" smtClean="0">
                          <a:effectLst/>
                        </a:rPr>
                        <a:t>Верхнемамонский</a:t>
                      </a:r>
                      <a:endParaRPr lang="ru-RU" sz="1800" b="1" dirty="0">
                        <a:effectLst/>
                        <a:latin typeface="+mj-lt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1402" marR="1402" marT="0" marB="0"/>
                </a:tc>
              </a:tr>
              <a:tr h="55145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480"/>
                        </a:spcAft>
                      </a:pPr>
                      <a:r>
                        <a:rPr lang="ru-RU" sz="1800" b="1" dirty="0" smtClean="0">
                          <a:effectLst/>
                        </a:rPr>
                        <a:t>Петропавловский</a:t>
                      </a:r>
                    </a:p>
                    <a:p>
                      <a:pPr algn="l"/>
                      <a:endParaRPr lang="ru-RU" sz="1800" b="0" dirty="0"/>
                    </a:p>
                  </a:txBody>
                  <a:tcPr marL="1402" marR="1402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нет</a:t>
                      </a:r>
                      <a:endParaRPr lang="ru-RU" sz="1800" dirty="0">
                        <a:solidFill>
                          <a:srgbClr val="C00000"/>
                        </a:solidFill>
                      </a:endParaRPr>
                    </a:p>
                  </a:txBody>
                  <a:tcPr marL="1402" marR="1402" marT="0" marB="0"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err="1" smtClean="0">
                          <a:effectLst/>
                        </a:rPr>
                        <a:t>Богучарский</a:t>
                      </a:r>
                      <a:r>
                        <a:rPr lang="ru-RU" sz="1800" dirty="0" smtClean="0">
                          <a:effectLst/>
                        </a:rPr>
                        <a:t>, Калачеевский</a:t>
                      </a:r>
                      <a:endParaRPr lang="ru-RU" sz="1800" dirty="0" smtClean="0">
                        <a:effectLst/>
                      </a:endParaRPr>
                    </a:p>
                    <a:p>
                      <a:endParaRPr lang="ru-RU" sz="1800" dirty="0"/>
                    </a:p>
                  </a:txBody>
                  <a:tcPr marL="1870" marR="1870" marT="935" marB="93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138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Грань">
  <a:themeElements>
    <a:clrScheme name="Бегущая строка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6013</TotalTime>
  <Words>3374</Words>
  <Application>Microsoft Office PowerPoint</Application>
  <PresentationFormat>Произвольный</PresentationFormat>
  <Paragraphs>440</Paragraphs>
  <Slides>30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Office Theme</vt:lpstr>
      <vt:lpstr>Специальное оформление</vt:lpstr>
      <vt:lpstr>1_Office Theme</vt:lpstr>
      <vt:lpstr>Грань</vt:lpstr>
      <vt:lpstr>  Семинар-совещание   государственной жилищной инспекции Воронежской области  с представителями органов  местного самоуправления  Воронежской области  </vt:lpstr>
      <vt:lpstr>Презентация PowerPoint</vt:lpstr>
      <vt:lpstr>2. Реализация  непосредственного способа управления собственниками помещений МКД:  порядок и регулирование вопроса  органами местного самоуправления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Реализация непосредственного способа управления собственниками помещений МКД:  порядок и регулирование вопроса  органами местного самоуправления </vt:lpstr>
      <vt:lpstr>Реализация непосредственного способа управления собственниками помещений МКД:  порядок и регулирование вопроса  органами местного самоуправления </vt:lpstr>
      <vt:lpstr> 3. Определение РАЗМЕРА ПЛАТЫ  за содержание жилого помещения,  в соответствии с частью 4 статьи 158 Жилищного кодекса Российской Федерации </vt:lpstr>
      <vt:lpstr>Определение размера платы за содержание жилого помещения,  в соответствии с частью 4 статьи 158 ЖК РФ </vt:lpstr>
      <vt:lpstr>Презентация PowerPoint</vt:lpstr>
      <vt:lpstr>Определение размера платы за содержание жилого помещения,  в соответствии с частью 4 статьи 158 ЖК РФ </vt:lpstr>
      <vt:lpstr>Определение размера платы за содержание жилого помещения,  в соответствии с частью 4 статьи 158 ЖК РФ </vt:lpstr>
      <vt:lpstr>Определение размера платы за содержание жилого помещения,  в соответствии с частью 4 статьи 158 ЖК РФ </vt:lpstr>
      <vt:lpstr>Определение размера платы за содержание жилого помещения,  в соответствии с частью 4 статьи 158 ЖК РФ </vt:lpstr>
      <vt:lpstr> 4. Реализация полномочий  органов местного самоуправления  по осуществлению  муниципального жилищного контроля </vt:lpstr>
      <vt:lpstr>Презентация PowerPoint</vt:lpstr>
      <vt:lpstr> 5. Изменение с 1 января 2019 г.  порядка начисления платы  за коммунальную услугу по отоплению </vt:lpstr>
      <vt:lpstr>Изменения с 1 января 2019 года порядка расчета размера платы за отопление</vt:lpstr>
      <vt:lpstr>Что именно изменилось?</vt:lpstr>
      <vt:lpstr>Варианты расчетов размера платы за отопление</vt:lpstr>
      <vt:lpstr>Варианты расчетов размера платы за отопление</vt:lpstr>
      <vt:lpstr>Исключения и особенности при расчете размера платы за отопление</vt:lpstr>
      <vt:lpstr>6. Особенности создания и содержания контейнерных площадок МКД  и предоставления коммунальной услуги  по вывозу ТКО  собственникам жилых домов</vt:lpstr>
      <vt:lpstr>Полномочия органов местного самоуправления  в области обращения с ТКО</vt:lpstr>
      <vt:lpstr>Обязанность по созданию мест (площадок) накопления ТБО </vt:lpstr>
      <vt:lpstr>Презентация PowerPoint</vt:lpstr>
      <vt:lpstr>Требования к качеству предоставления коммунальной услуги          по обращению с ТКО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ErkovAN</dc:creator>
  <cp:lastModifiedBy>Зорина Юлия Александровна</cp:lastModifiedBy>
  <cp:revision>280</cp:revision>
  <cp:lastPrinted>2019-09-19T17:47:42Z</cp:lastPrinted>
  <dcterms:created xsi:type="dcterms:W3CDTF">2017-09-22T16:06:25Z</dcterms:created>
  <dcterms:modified xsi:type="dcterms:W3CDTF">2019-09-19T18:02:48Z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2017-08-09T00:00:00Z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2017-09-22T00:00:00Z</vt:filetime>
  </property>
</Properties>
</file>